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9" r:id="rId2"/>
    <p:sldId id="275" r:id="rId3"/>
    <p:sldId id="273" r:id="rId4"/>
    <p:sldId id="257" r:id="rId5"/>
    <p:sldId id="25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7" r:id="rId21"/>
    <p:sldId id="276" r:id="rId22"/>
    <p:sldId id="280" r:id="rId23"/>
    <p:sldId id="278" r:id="rId24"/>
    <p:sldId id="279" r:id="rId25"/>
    <p:sldId id="282" r:id="rId26"/>
    <p:sldId id="281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/>
    <p:restoredTop sz="94578"/>
  </p:normalViewPr>
  <p:slideViewPr>
    <p:cSldViewPr snapToGrid="0" snapToObjects="1" showGuides="1">
      <p:cViewPr>
        <p:scale>
          <a:sx n="85" d="100"/>
          <a:sy n="85" d="100"/>
        </p:scale>
        <p:origin x="5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26A79-4C77-FD46-BD18-65B883691F5D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0EC1-C8F5-D64D-8250-6B6CB34D4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0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90EC1-C8F5-D64D-8250-6B6CB34D41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822A-3647-EE44-BCBF-B41600958948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erialsproject.org/materials/mp-149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tiff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0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emf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tiff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5.em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350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6.tiff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ryst.ehu.es/" TargetMode="Externa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hyperlink" Target="http://rileyhanus.com/scienc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5.tiff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hyperlink" Target="http://www.almabte.eu/index.php/database/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://phonondb.mtl.kyoto-u.ac.jp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gif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73.png"/><Relationship Id="rId7" Type="http://schemas.openxmlformats.org/officeDocument/2006/relationships/image" Target="../media/image40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mabte.eu/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atztogo.github.io/phonop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tiff"/><Relationship Id="rId5" Type="http://schemas.openxmlformats.org/officeDocument/2006/relationships/image" Target="../media/image68.tiff"/><Relationship Id="rId4" Type="http://schemas.openxmlformats.org/officeDocument/2006/relationships/image" Target="../media/image39.tiff"/><Relationship Id="rId9" Type="http://schemas.openxmlformats.org/officeDocument/2006/relationships/hyperlink" Target="http://www.shengbte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tiff"/><Relationship Id="rId4" Type="http://schemas.openxmlformats.org/officeDocument/2006/relationships/image" Target="../media/image80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7.tiff"/><Relationship Id="rId7" Type="http://schemas.openxmlformats.org/officeDocument/2006/relationships/image" Target="../media/image85.png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emf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cryst.ehu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hengbte.org/" TargetMode="External"/><Relationship Id="rId5" Type="http://schemas.openxmlformats.org/officeDocument/2006/relationships/hyperlink" Target="http://www.almabte.eu/" TargetMode="External"/><Relationship Id="rId4" Type="http://schemas.openxmlformats.org/officeDocument/2006/relationships/hyperlink" Target="https://atztogo.github.io/phonopy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hyperlink" Target="https://www.materialsproject.org/materials/mp-149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pdf/10.1063/1.4908244?class=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hyperlink" Target="https://pubs.acs.org/doi/full/10.1021/ma502099t?src=recsys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10.1063/1.489265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1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5DFDB2A7-2555-AC42-BAE2-5ED2FD0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12"/>
          <a:stretch/>
        </p:blipFill>
        <p:spPr>
          <a:xfrm>
            <a:off x="3775165" y="182651"/>
            <a:ext cx="4992994" cy="5812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A0152-542D-1948-916C-298DE5CFBC64}"/>
              </a:ext>
            </a:extLst>
          </p:cNvPr>
          <p:cNvSpPr/>
          <p:nvPr/>
        </p:nvSpPr>
        <p:spPr>
          <a:xfrm>
            <a:off x="4561971" y="2236104"/>
            <a:ext cx="4284618" cy="372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5D3F0-BB27-DA43-978F-D20859C7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" y="1324801"/>
            <a:ext cx="2844691" cy="271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C8EE3-A62A-184C-AD1F-5EE803EF9838}"/>
              </a:ext>
            </a:extLst>
          </p:cNvPr>
          <p:cNvSpPr txBox="1"/>
          <p:nvPr/>
        </p:nvSpPr>
        <p:spPr>
          <a:xfrm>
            <a:off x="271570" y="401471"/>
            <a:ext cx="350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Electronic band structure of Si from DFT, </a:t>
            </a:r>
            <a:r>
              <a:rPr lang="en-US" dirty="0">
                <a:hlinkClick r:id="rId4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2CBBF-9DB3-CB41-BFF1-1A6AB0FCBA0F}"/>
              </a:ext>
            </a:extLst>
          </p:cNvPr>
          <p:cNvSpPr txBox="1"/>
          <p:nvPr/>
        </p:nvSpPr>
        <p:spPr>
          <a:xfrm>
            <a:off x="375840" y="5256200"/>
            <a:ext cx="284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bandgap is 1.1 eV</a:t>
            </a:r>
          </a:p>
          <a:p>
            <a:endParaRPr lang="en-US" dirty="0"/>
          </a:p>
          <a:p>
            <a:r>
              <a:rPr lang="en-US" dirty="0"/>
              <a:t>DFT usually gets the band gap wrong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EC544-929A-8649-B042-CEA2B21571F6}"/>
              </a:ext>
            </a:extLst>
          </p:cNvPr>
          <p:cNvSpPr txBox="1"/>
          <p:nvPr/>
        </p:nvSpPr>
        <p:spPr>
          <a:xfrm>
            <a:off x="375840" y="4597759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Anything wrong?</a:t>
            </a:r>
          </a:p>
        </p:txBody>
      </p:sp>
    </p:spTree>
    <p:extLst>
      <p:ext uri="{BB962C8B-B14F-4D97-AF65-F5344CB8AC3E}">
        <p14:creationId xmlns:p14="http://schemas.microsoft.com/office/powerpoint/2010/main" val="22790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28BF0-FFD3-484C-A8E2-5B599005EE40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7E7DC1F9-193B-CC4B-A90C-194F8E2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71EB80-1CC9-434D-8654-ACD4CECBE511}"/>
              </a:ext>
            </a:extLst>
          </p:cNvPr>
          <p:cNvSpPr txBox="1"/>
          <p:nvPr/>
        </p:nvSpPr>
        <p:spPr>
          <a:xfrm>
            <a:off x="510364" y="1153478"/>
            <a:ext cx="3605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 vibrations: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Interatomic force constants (IFCs)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ball and spring</a:t>
            </a:r>
          </a:p>
        </p:txBody>
      </p:sp>
      <p:pic>
        <p:nvPicPr>
          <p:cNvPr id="8" name="Picture 7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489061BF-E3CC-7E43-B4A6-AF6E2A1F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98" y="5037068"/>
            <a:ext cx="1895586" cy="1377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D65440-EB68-3246-BE64-225DD3C5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10" y="2422318"/>
            <a:ext cx="1336281" cy="128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BA089-2B26-0D41-ADD9-2F88DC0B9B5B}"/>
              </a:ext>
            </a:extLst>
          </p:cNvPr>
          <p:cNvSpPr txBox="1"/>
          <p:nvPr/>
        </p:nvSpPr>
        <p:spPr>
          <a:xfrm>
            <a:off x="821872" y="3947998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IFCs   atomic masses   structure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0EBFF8-9D7D-9B43-A421-CC301A930F6D}"/>
              </a:ext>
            </a:extLst>
          </p:cNvPr>
          <p:cNvCxnSpPr/>
          <p:nvPr/>
        </p:nvCxnSpPr>
        <p:spPr>
          <a:xfrm>
            <a:off x="1172897" y="4319531"/>
            <a:ext cx="192506" cy="325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693DE8-32ED-5840-84AA-4912C848EDD7}"/>
              </a:ext>
            </a:extLst>
          </p:cNvPr>
          <p:cNvSpPr txBox="1"/>
          <p:nvPr/>
        </p:nvSpPr>
        <p:spPr>
          <a:xfrm>
            <a:off x="974752" y="4646771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 of vibration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A6AB7C-0D92-0346-B31E-A288D24DA71E}"/>
              </a:ext>
            </a:extLst>
          </p:cNvPr>
          <p:cNvCxnSpPr>
            <a:cxnSpLocks/>
          </p:cNvCxnSpPr>
          <p:nvPr/>
        </p:nvCxnSpPr>
        <p:spPr>
          <a:xfrm>
            <a:off x="2091632" y="4254538"/>
            <a:ext cx="0" cy="384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04305-3D76-5E41-A2CD-9A47C45C3522}"/>
              </a:ext>
            </a:extLst>
          </p:cNvPr>
          <p:cNvCxnSpPr>
            <a:cxnSpLocks/>
          </p:cNvCxnSpPr>
          <p:nvPr/>
        </p:nvCxnSpPr>
        <p:spPr>
          <a:xfrm flipH="1">
            <a:off x="2912783" y="4262115"/>
            <a:ext cx="223101" cy="377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skiing, object, man, red&#10;&#10;Description automatically generated">
            <a:extLst>
              <a:ext uri="{FF2B5EF4-FFF2-40B4-BE49-F238E27FC236}">
                <a16:creationId xmlns:a16="http://schemas.microsoft.com/office/drawing/2014/main" id="{25E26677-F461-B341-9F18-7BC451DB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163" y="3190244"/>
            <a:ext cx="2633098" cy="8776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7E34BC-DB7E-FD41-9BD7-404A82256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36" y="4440704"/>
            <a:ext cx="3169087" cy="1682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EB3E4-9723-E34A-A47B-8693606AE228}"/>
              </a:ext>
            </a:extLst>
          </p:cNvPr>
          <p:cNvSpPr txBox="1"/>
          <p:nvPr/>
        </p:nvSpPr>
        <p:spPr>
          <a:xfrm>
            <a:off x="5780665" y="626505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Phonons!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/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5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7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F071C-8E02-6945-93A3-E91ACD1F7B68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EDD5BFA9-ADE6-7F46-8A65-D9A48203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/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/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Measure of ‘hotness’.</a:t>
                </a:r>
              </a:p>
              <a:p>
                <a:endParaRPr lang="en-US" dirty="0"/>
              </a:p>
              <a:p>
                <a:r>
                  <a:rPr lang="en-US" dirty="0"/>
                  <a:t>Temperature 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)</a:t>
                </a:r>
                <a:r>
                  <a:rPr lang="en-US" dirty="0"/>
                  <a:t> of a ‘state’ at energy </a:t>
                </a:r>
                <a14:m>
                  <m:oMath xmlns:m="http://schemas.openxmlformats.org/officeDocument/2006/math"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material is given by its occupation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 the ‘state’ represents a boson, we use the Bose-Einstein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blipFill>
                <a:blip r:embed="rId4"/>
                <a:stretch>
                  <a:fillRect l="-1397" t="-621" r="-111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/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I know the energy of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the number of (quasi-) particles in those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I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blipFill>
                <a:blip r:embed="rId5"/>
                <a:stretch>
                  <a:fillRect l="-1099" t="-8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/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blipFill>
                <a:blip r:embed="rId6"/>
                <a:stretch>
                  <a:fillRect l="-33333" t="-6452" r="-3704" b="-32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/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blipFill>
                <a:blip r:embed="rId7"/>
                <a:stretch>
                  <a:fillRect l="-35714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/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blipFill>
                <a:blip r:embed="rId8"/>
                <a:stretch>
                  <a:fillRect l="-28571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447A7-B729-8749-8E7B-0122355AACFA}"/>
              </a:ext>
            </a:extLst>
          </p:cNvPr>
          <p:cNvCxnSpPr/>
          <p:nvPr/>
        </p:nvCxnSpPr>
        <p:spPr>
          <a:xfrm>
            <a:off x="6093659" y="5338194"/>
            <a:ext cx="812800" cy="12843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DEF330-6367-D040-B3F9-A344FE74C327}"/>
              </a:ext>
            </a:extLst>
          </p:cNvPr>
          <p:cNvCxnSpPr>
            <a:cxnSpLocks/>
          </p:cNvCxnSpPr>
          <p:nvPr/>
        </p:nvCxnSpPr>
        <p:spPr>
          <a:xfrm flipV="1">
            <a:off x="6093659" y="5707526"/>
            <a:ext cx="812800" cy="4190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BB9E775F-FF50-CC4C-A95A-F505BCAE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BFEED8-8931-B844-9E30-6F7825D60413}"/>
              </a:ext>
            </a:extLst>
          </p:cNvPr>
          <p:cNvGrpSpPr/>
          <p:nvPr/>
        </p:nvGrpSpPr>
        <p:grpSpPr>
          <a:xfrm>
            <a:off x="5027174" y="1654783"/>
            <a:ext cx="3858240" cy="4990853"/>
            <a:chOff x="5027174" y="1626207"/>
            <a:chExt cx="3858240" cy="49908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027174" y="2527965"/>
              <a:ext cx="3858240" cy="3937519"/>
              <a:chOff x="545809" y="2142379"/>
              <a:chExt cx="3858240" cy="39375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99CCC2-DFEA-6549-AE1A-A264F13E3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99" t="4626" r="37188" b="54830"/>
              <a:stretch/>
            </p:blipFill>
            <p:spPr>
              <a:xfrm>
                <a:off x="545809" y="2142379"/>
                <a:ext cx="3858240" cy="393751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/>
              <p:nvPr/>
            </p:nvCxnSpPr>
            <p:spPr>
              <a:xfrm flipV="1">
                <a:off x="1964724" y="4275438"/>
                <a:ext cx="0" cy="1013254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5019848"/>
                <a:ext cx="0" cy="281201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E2EB4E-B845-D242-B198-1BC24B588EFD}"/>
                </a:ext>
              </a:extLst>
            </p:cNvPr>
            <p:cNvSpPr/>
            <p:nvPr/>
          </p:nvSpPr>
          <p:spPr>
            <a:xfrm>
              <a:off x="8161294" y="162620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B9D124-E752-EA41-AAD8-096E4FD85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0162" y="1626207"/>
              <a:ext cx="2441132" cy="1288175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2AB6CB5-29DC-264C-8610-954D935AD914}"/>
                </a:ext>
              </a:extLst>
            </p:cNvPr>
            <p:cNvCxnSpPr>
              <a:cxnSpLocks/>
            </p:cNvCxnSpPr>
            <p:nvPr/>
          </p:nvCxnSpPr>
          <p:spPr>
            <a:xfrm>
              <a:off x="8265626" y="1730549"/>
              <a:ext cx="121338" cy="117570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1789E59-4573-4240-ACC7-68113E79F17C}"/>
              </a:ext>
            </a:extLst>
          </p:cNvPr>
          <p:cNvSpPr txBox="1"/>
          <p:nvPr/>
        </p:nvSpPr>
        <p:spPr>
          <a:xfrm>
            <a:off x="6691938" y="128842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965391-BFCF-BD4E-869A-F02E983CF986}"/>
              </a:ext>
            </a:extLst>
          </p:cNvPr>
          <p:cNvGrpSpPr/>
          <p:nvPr/>
        </p:nvGrpSpPr>
        <p:grpSpPr>
          <a:xfrm>
            <a:off x="481876" y="1603213"/>
            <a:ext cx="5509864" cy="5028759"/>
            <a:chOff x="481876" y="1574637"/>
            <a:chExt cx="5509864" cy="50287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73B636-4E1C-C74A-9066-6271981559F7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2E96F5-ED36-4A4F-A279-980684D74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B574E8-4DF9-784A-A75A-63BE5D796D96}"/>
                  </a:ext>
                </a:extLst>
              </p:cNvPr>
              <p:cNvSpPr txBox="1"/>
              <p:nvPr/>
            </p:nvSpPr>
            <p:spPr>
              <a:xfrm>
                <a:off x="7657038" y="2654312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600K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E82C08-4D05-184D-8C0E-CCD478D04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95A14E-1372-A643-BB66-B447037836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BE52DB-B526-FF4E-AEC9-93C307855DA2}"/>
                </a:ext>
              </a:extLst>
            </p:cNvPr>
            <p:cNvSpPr/>
            <p:nvPr/>
          </p:nvSpPr>
          <p:spPr>
            <a:xfrm>
              <a:off x="5887408" y="157463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056340-5AB9-5941-BB9C-43EC74C4E60A}"/>
                </a:ext>
              </a:extLst>
            </p:cNvPr>
            <p:cNvCxnSpPr/>
            <p:nvPr/>
          </p:nvCxnSpPr>
          <p:spPr>
            <a:xfrm flipH="1">
              <a:off x="1163812" y="1574637"/>
              <a:ext cx="4723596" cy="1329413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7662F1-2853-914C-B62D-4E914169E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14" y="1678979"/>
              <a:ext cx="2161126" cy="126286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5E8F7A-6579-C545-9BD6-3904D9EF9620}"/>
                </a:ext>
              </a:extLst>
            </p:cNvPr>
            <p:cNvSpPr txBox="1"/>
            <p:nvPr/>
          </p:nvSpPr>
          <p:spPr>
            <a:xfrm>
              <a:off x="2249288" y="3338335"/>
              <a:ext cx="16995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sufficient coupling between states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F9F06E-A946-A642-8104-BE8A2C094669}"/>
                </a:ext>
              </a:extLst>
            </p:cNvPr>
            <p:cNvCxnSpPr/>
            <p:nvPr/>
          </p:nvCxnSpPr>
          <p:spPr>
            <a:xfrm flipV="1">
              <a:off x="2579108" y="4264411"/>
              <a:ext cx="282404" cy="654616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23C315-F94E-224F-B23D-09A12D382523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780EA1D1-C189-DF46-9485-000BE4814B29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F7CBA54D-0A1F-8545-9A48-F3FA5D819AE2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74962-601F-D244-AA90-5C9185B1BF2E}"/>
              </a:ext>
            </a:extLst>
          </p:cNvPr>
          <p:cNvSpPr txBox="1"/>
          <p:nvPr/>
        </p:nvSpPr>
        <p:spPr>
          <a:xfrm>
            <a:off x="1881990" y="6408557"/>
            <a:ext cx="590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 → phonon lifetime, relaxation time,  mean free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/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3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3B636-4E1C-C74A-9066-6271981559F7}"/>
              </a:ext>
            </a:extLst>
          </p:cNvPr>
          <p:cNvGrpSpPr/>
          <p:nvPr/>
        </p:nvGrpSpPr>
        <p:grpSpPr>
          <a:xfrm>
            <a:off x="420448" y="2293931"/>
            <a:ext cx="3858240" cy="3751068"/>
            <a:chOff x="5017161" y="2207893"/>
            <a:chExt cx="3858240" cy="37510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E96F5-ED36-4A4F-A279-980684D74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17161" y="2207893"/>
              <a:ext cx="3858240" cy="37510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B574E8-4DF9-784A-A75A-63BE5D796D96}"/>
                </a:ext>
              </a:extLst>
            </p:cNvPr>
            <p:cNvSpPr txBox="1"/>
            <p:nvPr/>
          </p:nvSpPr>
          <p:spPr>
            <a:xfrm>
              <a:off x="7657038" y="2654312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E82C08-4D05-184D-8C0E-CCD478D04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275" y="3089189"/>
              <a:ext cx="0" cy="219126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95A14E-1372-A643-BB66-B44703783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777" y="4621427"/>
              <a:ext cx="0" cy="67138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/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/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23C315-F94E-224F-B23D-09A12D382523}"/>
              </a:ext>
            </a:extLst>
          </p:cNvPr>
          <p:cNvGrpSpPr/>
          <p:nvPr/>
        </p:nvGrpSpPr>
        <p:grpSpPr>
          <a:xfrm>
            <a:off x="1448821" y="3608716"/>
            <a:ext cx="2171171" cy="2665418"/>
            <a:chOff x="1448821" y="3952266"/>
            <a:chExt cx="2171171" cy="2665418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80EA1D1-C189-DF46-9485-000BE4814B29}"/>
                </a:ext>
              </a:extLst>
            </p:cNvPr>
            <p:cNvSpPr/>
            <p:nvPr/>
          </p:nvSpPr>
          <p:spPr>
            <a:xfrm rot="19478601">
              <a:off x="1448821" y="5012794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7CBA54D-0A1F-8545-9A48-F3FA5D819AE2}"/>
                </a:ext>
              </a:extLst>
            </p:cNvPr>
            <p:cNvSpPr/>
            <p:nvPr/>
          </p:nvSpPr>
          <p:spPr>
            <a:xfrm rot="8171200">
              <a:off x="1675260" y="3952266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BBE52DB-B526-FF4E-AEC9-93C307855DA2}"/>
              </a:ext>
            </a:extLst>
          </p:cNvPr>
          <p:cNvSpPr/>
          <p:nvPr/>
        </p:nvSpPr>
        <p:spPr>
          <a:xfrm>
            <a:off x="5887408" y="1567884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056340-5AB9-5941-BB9C-43EC74C4E60A}"/>
              </a:ext>
            </a:extLst>
          </p:cNvPr>
          <p:cNvCxnSpPr>
            <a:cxnSpLocks/>
          </p:cNvCxnSpPr>
          <p:nvPr/>
        </p:nvCxnSpPr>
        <p:spPr>
          <a:xfrm flipH="1">
            <a:off x="1050754" y="1567884"/>
            <a:ext cx="4836655" cy="1071474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7662F1-2853-914C-B62D-4E914169EE65}"/>
              </a:ext>
            </a:extLst>
          </p:cNvPr>
          <p:cNvCxnSpPr>
            <a:cxnSpLocks/>
          </p:cNvCxnSpPr>
          <p:nvPr/>
        </p:nvCxnSpPr>
        <p:spPr>
          <a:xfrm flipH="1">
            <a:off x="3820606" y="1672226"/>
            <a:ext cx="2171134" cy="9671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5E2EB4E-B845-D242-B198-1BC24B588EFD}"/>
              </a:ext>
            </a:extLst>
          </p:cNvPr>
          <p:cNvSpPr/>
          <p:nvPr/>
        </p:nvSpPr>
        <p:spPr>
          <a:xfrm>
            <a:off x="8161294" y="1626207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B9D124-E752-EA41-AAD8-096E4FD85CEC}"/>
              </a:ext>
            </a:extLst>
          </p:cNvPr>
          <p:cNvCxnSpPr>
            <a:cxnSpLocks/>
          </p:cNvCxnSpPr>
          <p:nvPr/>
        </p:nvCxnSpPr>
        <p:spPr>
          <a:xfrm flipH="1">
            <a:off x="5722715" y="1637083"/>
            <a:ext cx="2438580" cy="105981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AB6CB5-29DC-264C-8610-954D935AD914}"/>
              </a:ext>
            </a:extLst>
          </p:cNvPr>
          <p:cNvCxnSpPr>
            <a:cxnSpLocks/>
          </p:cNvCxnSpPr>
          <p:nvPr/>
        </p:nvCxnSpPr>
        <p:spPr>
          <a:xfrm>
            <a:off x="8265626" y="1730549"/>
            <a:ext cx="160442" cy="96635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extLst>
              <a:ext uri="{FF2B5EF4-FFF2-40B4-BE49-F238E27FC236}">
                <a16:creationId xmlns:a16="http://schemas.microsoft.com/office/drawing/2014/main" id="{FFD71CE3-EAC5-1C42-9FA7-AFA404F1270D}"/>
              </a:ext>
            </a:extLst>
          </p:cNvPr>
          <p:cNvSpPr/>
          <p:nvPr/>
        </p:nvSpPr>
        <p:spPr>
          <a:xfrm>
            <a:off x="1992503" y="4302778"/>
            <a:ext cx="1171857" cy="1151838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0EAC19-22A8-8143-9C1C-3A2BD92E292D}"/>
              </a:ext>
            </a:extLst>
          </p:cNvPr>
          <p:cNvGrpSpPr/>
          <p:nvPr/>
        </p:nvGrpSpPr>
        <p:grpSpPr>
          <a:xfrm>
            <a:off x="5051342" y="2359593"/>
            <a:ext cx="3858240" cy="3997585"/>
            <a:chOff x="5051342" y="2619475"/>
            <a:chExt cx="3858240" cy="399758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9C6A73-E6D3-234D-AE73-8025286CD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51342" y="2619475"/>
              <a:ext cx="3858240" cy="37510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974613" y="3124402"/>
              <a:ext cx="2393154" cy="2587048"/>
              <a:chOff x="1493248" y="2738816"/>
              <a:chExt cx="2393154" cy="258704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4724" y="3116277"/>
                <a:ext cx="0" cy="2172416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4649139"/>
                <a:ext cx="0" cy="651911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89F362EA-A6DB-9B4B-BE7B-FCB63C143C9B}"/>
                </a:ext>
              </a:extLst>
            </p:cNvPr>
            <p:cNvSpPr/>
            <p:nvPr/>
          </p:nvSpPr>
          <p:spPr>
            <a:xfrm>
              <a:off x="6575693" y="4710151"/>
              <a:ext cx="1171857" cy="1151838"/>
            </a:xfrm>
            <a:prstGeom prst="mathMultiply">
              <a:avLst>
                <a:gd name="adj1" fmla="val 7413"/>
              </a:avLst>
            </a:prstGeom>
            <a:solidFill>
              <a:srgbClr val="C00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EDBCD5-6551-5348-A798-061EDD2D3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293895" y="168613"/>
            <a:ext cx="3627425" cy="1910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/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/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But we are still pumping heat through,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/>
                  <a:t> !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  <a:blipFill>
                <a:blip r:embed="rId12"/>
                <a:stretch>
                  <a:fillRect l="-1613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BC74D09-BD32-CF4B-B2E8-CE8DB4651E1A}"/>
              </a:ext>
            </a:extLst>
          </p:cNvPr>
          <p:cNvSpPr txBox="1"/>
          <p:nvPr/>
        </p:nvSpPr>
        <p:spPr>
          <a:xfrm>
            <a:off x="326193" y="874176"/>
            <a:ext cx="279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What’s going on?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EBB873-AE4A-8948-93E0-518DB0CA98E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624" t="24492" r="7488" b="31937"/>
          <a:stretch/>
        </p:blipFill>
        <p:spPr>
          <a:xfrm>
            <a:off x="6331512" y="1179973"/>
            <a:ext cx="758896" cy="4400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5BD838-EEDD-4045-AD9A-9ABAEEF28DD1}"/>
              </a:ext>
            </a:extLst>
          </p:cNvPr>
          <p:cNvCxnSpPr>
            <a:cxnSpLocks/>
          </p:cNvCxnSpPr>
          <p:nvPr/>
        </p:nvCxnSpPr>
        <p:spPr>
          <a:xfrm>
            <a:off x="7161621" y="1396080"/>
            <a:ext cx="318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/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/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Fourier’s law breaks down for ballistic transport!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 </a:t>
                </a:r>
              </a:p>
              <a:p>
                <a:r>
                  <a:rPr lang="en-US" sz="1600" b="0" dirty="0"/>
                  <a:t>(I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1600" dirty="0"/>
                  <a:t> not defined, some will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blipFill>
                <a:blip r:embed="rId15"/>
                <a:stretch>
                  <a:fillRect l="-43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Multiply 57">
            <a:extLst>
              <a:ext uri="{FF2B5EF4-FFF2-40B4-BE49-F238E27FC236}">
                <a16:creationId xmlns:a16="http://schemas.microsoft.com/office/drawing/2014/main" id="{6A163F20-1473-084E-91F5-AD409E39F704}"/>
              </a:ext>
            </a:extLst>
          </p:cNvPr>
          <p:cNvSpPr/>
          <p:nvPr/>
        </p:nvSpPr>
        <p:spPr>
          <a:xfrm>
            <a:off x="3964220" y="5856485"/>
            <a:ext cx="2098235" cy="673911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3C280B-C9C3-E646-B429-BC1958457E61}"/>
              </a:ext>
            </a:extLst>
          </p:cNvPr>
          <p:cNvSpPr txBox="1"/>
          <p:nvPr/>
        </p:nvSpPr>
        <p:spPr>
          <a:xfrm>
            <a:off x="6643491" y="56075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/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solidFill>
                <a:srgbClr val="FFFF00">
                  <a:alpha val="52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‘Effective’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lower in ballistic transport than it is in diffuse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blipFill>
                <a:blip r:embed="rId16"/>
                <a:stretch>
                  <a:fillRect l="-1626" t="-1887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4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/>
      <p:bldP spid="31" grpId="0"/>
      <p:bldP spid="51" grpId="0"/>
      <p:bldP spid="56" grpId="0"/>
      <p:bldP spid="58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E27D0-C097-A94F-BBB0-118B8E7C4FC4}"/>
              </a:ext>
            </a:extLst>
          </p:cNvPr>
          <p:cNvSpPr txBox="1"/>
          <p:nvPr/>
        </p:nvSpPr>
        <p:spPr>
          <a:xfrm>
            <a:off x="2744483" y="449309"/>
            <a:ext cx="4421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Why do we work in reciprocal space?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431A-D69A-744F-8150-D933FC39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4" y="1630016"/>
            <a:ext cx="8063388" cy="368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B4922-0739-2F4C-8C9C-E03DEB00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0" y="3889849"/>
            <a:ext cx="1697686" cy="169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5ED69-25AB-4049-967C-80D763603DAB}"/>
              </a:ext>
            </a:extLst>
          </p:cNvPr>
          <p:cNvSpPr txBox="1"/>
          <p:nvPr/>
        </p:nvSpPr>
        <p:spPr>
          <a:xfrm>
            <a:off x="1892356" y="5858933"/>
            <a:ext cx="535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more natural to examine waves in reciprocal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56093-A405-3242-BC3F-32E418E7495B}"/>
              </a:ext>
            </a:extLst>
          </p:cNvPr>
          <p:cNvSpPr txBox="1"/>
          <p:nvPr/>
        </p:nvSpPr>
        <p:spPr>
          <a:xfrm>
            <a:off x="764024" y="1333786"/>
            <a:ext cx="199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tell me what this waveform sounds like?  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6B4BC-F650-3648-8E12-6B5B74887123}"/>
              </a:ext>
            </a:extLst>
          </p:cNvPr>
          <p:cNvSpPr txBox="1"/>
          <p:nvPr/>
        </p:nvSpPr>
        <p:spPr>
          <a:xfrm>
            <a:off x="5367435" y="1122184"/>
            <a:ext cx="37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its Fourier transform in </a:t>
            </a:r>
            <a:r>
              <a:rPr lang="en-US" b="1" dirty="0"/>
              <a:t>reciprocal space</a:t>
            </a:r>
            <a:r>
              <a:rPr lang="en-US" dirty="0"/>
              <a:t>?    MAYBE</a:t>
            </a:r>
          </a:p>
        </p:txBody>
      </p:sp>
    </p:spTree>
    <p:extLst>
      <p:ext uri="{BB962C8B-B14F-4D97-AF65-F5344CB8AC3E}">
        <p14:creationId xmlns:p14="http://schemas.microsoft.com/office/powerpoint/2010/main" val="33831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7DD4E-165C-144E-ABB8-97D7168BE8DE}"/>
              </a:ext>
            </a:extLst>
          </p:cNvPr>
          <p:cNvSpPr txBox="1"/>
          <p:nvPr/>
        </p:nvSpPr>
        <p:spPr>
          <a:xfrm>
            <a:off x="2772118" y="433920"/>
            <a:ext cx="522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apply the same concept to a crystal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A52051-9C23-2E4B-9100-03C934BB0E31}"/>
              </a:ext>
            </a:extLst>
          </p:cNvPr>
          <p:cNvGrpSpPr/>
          <p:nvPr/>
        </p:nvGrpSpPr>
        <p:grpSpPr>
          <a:xfrm>
            <a:off x="266105" y="2084334"/>
            <a:ext cx="5218500" cy="2265025"/>
            <a:chOff x="266105" y="2084334"/>
            <a:chExt cx="5218500" cy="22650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8CF4BC-97FA-8E47-8369-950FF875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57" y="3012442"/>
              <a:ext cx="841855" cy="30799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9CC97-955C-8D4A-B295-C2CF6F0DE77F}"/>
                </a:ext>
              </a:extLst>
            </p:cNvPr>
            <p:cNvSpPr/>
            <p:nvPr/>
          </p:nvSpPr>
          <p:spPr>
            <a:xfrm>
              <a:off x="1165412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596D68-D6DC-BB4A-AA05-0CC91C0C7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901" y="3012442"/>
              <a:ext cx="841855" cy="307996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4D190-2F94-2D4D-BD76-F38A728E34B3}"/>
                </a:ext>
              </a:extLst>
            </p:cNvPr>
            <p:cNvSpPr/>
            <p:nvPr/>
          </p:nvSpPr>
          <p:spPr>
            <a:xfrm>
              <a:off x="2248756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74A5A4-62BA-8D42-93A9-5865C411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0245" y="3012442"/>
              <a:ext cx="841855" cy="30799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56D2A5-3C86-274B-AF85-E85649ECAAA5}"/>
                </a:ext>
              </a:extLst>
            </p:cNvPr>
            <p:cNvSpPr/>
            <p:nvPr/>
          </p:nvSpPr>
          <p:spPr>
            <a:xfrm>
              <a:off x="3332100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14B261-C8EF-9242-B105-B18F0C79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589" y="3012442"/>
              <a:ext cx="841855" cy="307996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969E42-1397-AD46-823A-674FA6E06980}"/>
                </a:ext>
              </a:extLst>
            </p:cNvPr>
            <p:cNvSpPr/>
            <p:nvPr/>
          </p:nvSpPr>
          <p:spPr>
            <a:xfrm>
              <a:off x="4415444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89B28F-DA45-8247-8205-767B7A71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2750" y="3012441"/>
              <a:ext cx="841855" cy="307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F3B6C-0D12-0D4A-8C02-CE2EFAF64DDD}"/>
                </a:ext>
              </a:extLst>
            </p:cNvPr>
            <p:cNvSpPr txBox="1"/>
            <p:nvPr/>
          </p:nvSpPr>
          <p:spPr>
            <a:xfrm>
              <a:off x="266105" y="2084334"/>
              <a:ext cx="1565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Start in 1D 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9461AF-959A-6247-AAE5-12793D8C3029}"/>
                </a:ext>
              </a:extLst>
            </p:cNvPr>
            <p:cNvCxnSpPr/>
            <p:nvPr/>
          </p:nvCxnSpPr>
          <p:spPr>
            <a:xfrm>
              <a:off x="1827828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F1486B-2F54-9943-97C8-5AC4BA2C1329}"/>
                </a:ext>
              </a:extLst>
            </p:cNvPr>
            <p:cNvCxnSpPr/>
            <p:nvPr/>
          </p:nvCxnSpPr>
          <p:spPr>
            <a:xfrm>
              <a:off x="2911172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9FBB59-FC1D-3D4E-920F-7366E4EAE29C}"/>
                </a:ext>
              </a:extLst>
            </p:cNvPr>
            <p:cNvCxnSpPr/>
            <p:nvPr/>
          </p:nvCxnSpPr>
          <p:spPr>
            <a:xfrm>
              <a:off x="1978702" y="3610622"/>
              <a:ext cx="824459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959043-FF6E-CA49-A32A-0F4CC62B42F0}"/>
                </a:ext>
              </a:extLst>
            </p:cNvPr>
            <p:cNvSpPr txBox="1"/>
            <p:nvPr/>
          </p:nvSpPr>
          <p:spPr>
            <a:xfrm>
              <a:off x="1560546" y="3641473"/>
              <a:ext cx="17027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a </a:t>
              </a:r>
            </a:p>
            <a:p>
              <a:pPr algn="ctr"/>
              <a:r>
                <a:rPr lang="en-US" sz="1600" dirty="0">
                  <a:latin typeface="Times" pitchFamily="2" charset="0"/>
                </a:rPr>
                <a:t>(lattice parameter)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/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   time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frequency space     wavelength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reciprocal space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blipFill>
                <a:blip r:embed="rId3"/>
                <a:stretch>
                  <a:fillRect l="-919" t="-4054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97052F7-7342-6D47-964C-E5DED7360DD9}"/>
              </a:ext>
            </a:extLst>
          </p:cNvPr>
          <p:cNvGrpSpPr/>
          <p:nvPr/>
        </p:nvGrpSpPr>
        <p:grpSpPr>
          <a:xfrm>
            <a:off x="189905" y="4598702"/>
            <a:ext cx="7595349" cy="1746528"/>
            <a:chOff x="189905" y="4598702"/>
            <a:chExt cx="7595349" cy="1746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609C1A-4471-AC4B-82F5-0CC9547588A3}"/>
                </a:ext>
              </a:extLst>
            </p:cNvPr>
            <p:cNvGrpSpPr/>
            <p:nvPr/>
          </p:nvGrpSpPr>
          <p:grpSpPr>
            <a:xfrm>
              <a:off x="206519" y="5319979"/>
              <a:ext cx="5394040" cy="1025251"/>
              <a:chOff x="206519" y="5319979"/>
              <a:chExt cx="5394040" cy="102525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F33F5D5-20B7-374A-868C-83CFB65C91E6}"/>
                  </a:ext>
                </a:extLst>
              </p:cNvPr>
              <p:cNvSpPr/>
              <p:nvPr/>
            </p:nvSpPr>
            <p:spPr>
              <a:xfrm>
                <a:off x="1165412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0AA8C80-CEAB-D844-8D04-F876D8FC7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1282338" y="5656240"/>
                <a:ext cx="1093697" cy="307996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F1877ED-3A76-E244-AEBC-8FCFC9A1F16E}"/>
                  </a:ext>
                </a:extLst>
              </p:cNvPr>
              <p:cNvSpPr/>
              <p:nvPr/>
            </p:nvSpPr>
            <p:spPr>
              <a:xfrm>
                <a:off x="2248756" y="6085080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81B47D3-32A3-5E49-B477-B22C6C66D572}"/>
                  </a:ext>
                </a:extLst>
              </p:cNvPr>
              <p:cNvSpPr/>
              <p:nvPr/>
            </p:nvSpPr>
            <p:spPr>
              <a:xfrm>
                <a:off x="3332100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16E7A69-57EE-EB44-B246-33325709E996}"/>
                  </a:ext>
                </a:extLst>
              </p:cNvPr>
              <p:cNvSpPr/>
              <p:nvPr/>
            </p:nvSpPr>
            <p:spPr>
              <a:xfrm>
                <a:off x="4415444" y="6103741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1CE16CA-D974-A349-8561-F999B18AB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3451829" y="567264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A7C422C-4502-E343-8C4D-4C6764005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363547" y="567171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A212529-984A-464B-8B15-705CDD311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06519" y="5671716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E758BF7-20EF-E647-B9A3-99D715433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4506862" y="5654155"/>
                <a:ext cx="1093697" cy="30799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/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 crystal structure will set a minimum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400" dirty="0"/>
                    <a:t>, or a maximum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69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B7EBBB-5D92-9245-86F8-1A59AFA2E526}"/>
              </a:ext>
            </a:extLst>
          </p:cNvPr>
          <p:cNvGrpSpPr/>
          <p:nvPr/>
        </p:nvGrpSpPr>
        <p:grpSpPr>
          <a:xfrm>
            <a:off x="1720149" y="5307440"/>
            <a:ext cx="2267651" cy="1564607"/>
            <a:chOff x="1720149" y="5307440"/>
            <a:chExt cx="2267651" cy="156460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C4E87A9-F10A-A340-8601-100FEDEF4314}"/>
                </a:ext>
              </a:extLst>
            </p:cNvPr>
            <p:cNvSpPr/>
            <p:nvPr/>
          </p:nvSpPr>
          <p:spPr>
            <a:xfrm>
              <a:off x="1752600" y="5427828"/>
              <a:ext cx="2235200" cy="819535"/>
            </a:xfrm>
            <a:custGeom>
              <a:avLst/>
              <a:gdLst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709651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89140"/>
                <a:gd name="connsiteX1" fmla="*/ 431800 w 2235200"/>
                <a:gd name="connsiteY1" fmla="*/ 737085 h 789140"/>
                <a:gd name="connsiteX2" fmla="*/ 838200 w 2235200"/>
                <a:gd name="connsiteY2" fmla="*/ 711685 h 789140"/>
                <a:gd name="connsiteX3" fmla="*/ 1206500 w 2235200"/>
                <a:gd name="connsiteY3" fmla="*/ 381485 h 789140"/>
                <a:gd name="connsiteX4" fmla="*/ 1498600 w 2235200"/>
                <a:gd name="connsiteY4" fmla="*/ 63985 h 789140"/>
                <a:gd name="connsiteX5" fmla="*/ 1709651 w 2235200"/>
                <a:gd name="connsiteY5" fmla="*/ 485 h 789140"/>
                <a:gd name="connsiteX6" fmla="*/ 1917700 w 2235200"/>
                <a:gd name="connsiteY6" fmla="*/ 76685 h 789140"/>
                <a:gd name="connsiteX7" fmla="*/ 2235200 w 2235200"/>
                <a:gd name="connsiteY7" fmla="*/ 381485 h 789140"/>
                <a:gd name="connsiteX0" fmla="*/ 0 w 2235200"/>
                <a:gd name="connsiteY0" fmla="*/ 330685 h 819535"/>
                <a:gd name="connsiteX1" fmla="*/ 431800 w 2235200"/>
                <a:gd name="connsiteY1" fmla="*/ 737085 h 819535"/>
                <a:gd name="connsiteX2" fmla="*/ 838200 w 2235200"/>
                <a:gd name="connsiteY2" fmla="*/ 711685 h 819535"/>
                <a:gd name="connsiteX3" fmla="*/ 1206500 w 2235200"/>
                <a:gd name="connsiteY3" fmla="*/ 381485 h 819535"/>
                <a:gd name="connsiteX4" fmla="*/ 1498600 w 2235200"/>
                <a:gd name="connsiteY4" fmla="*/ 63985 h 819535"/>
                <a:gd name="connsiteX5" fmla="*/ 1709651 w 2235200"/>
                <a:gd name="connsiteY5" fmla="*/ 485 h 819535"/>
                <a:gd name="connsiteX6" fmla="*/ 1917700 w 2235200"/>
                <a:gd name="connsiteY6" fmla="*/ 76685 h 819535"/>
                <a:gd name="connsiteX7" fmla="*/ 2235200 w 2235200"/>
                <a:gd name="connsiteY7" fmla="*/ 381485 h 8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200" h="819535">
                  <a:moveTo>
                    <a:pt x="0" y="330685"/>
                  </a:moveTo>
                  <a:cubicBezTo>
                    <a:pt x="146050" y="502135"/>
                    <a:pt x="242224" y="598771"/>
                    <a:pt x="431800" y="737085"/>
                  </a:cubicBezTo>
                  <a:cubicBezTo>
                    <a:pt x="621376" y="875399"/>
                    <a:pt x="659207" y="820828"/>
                    <a:pt x="838200" y="711685"/>
                  </a:cubicBezTo>
                  <a:cubicBezTo>
                    <a:pt x="1017193" y="602542"/>
                    <a:pt x="1096433" y="489435"/>
                    <a:pt x="1206500" y="381485"/>
                  </a:cubicBezTo>
                  <a:cubicBezTo>
                    <a:pt x="1316567" y="273535"/>
                    <a:pt x="1414742" y="127485"/>
                    <a:pt x="1498600" y="63985"/>
                  </a:cubicBezTo>
                  <a:cubicBezTo>
                    <a:pt x="1582458" y="485"/>
                    <a:pt x="1639801" y="-1632"/>
                    <a:pt x="1709651" y="485"/>
                  </a:cubicBezTo>
                  <a:cubicBezTo>
                    <a:pt x="1779501" y="2602"/>
                    <a:pt x="1830109" y="13185"/>
                    <a:pt x="1917700" y="76685"/>
                  </a:cubicBezTo>
                  <a:cubicBezTo>
                    <a:pt x="2005291" y="140185"/>
                    <a:pt x="2112125" y="276422"/>
                    <a:pt x="2235200" y="381485"/>
                  </a:cubicBezTo>
                </a:path>
              </a:pathLst>
            </a:custGeom>
            <a:noFill/>
            <a:ln w="857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C64006-1465-274A-8096-F7EFA82E3048}"/>
                </a:ext>
              </a:extLst>
            </p:cNvPr>
            <p:cNvCxnSpPr/>
            <p:nvPr/>
          </p:nvCxnSpPr>
          <p:spPr>
            <a:xfrm>
              <a:off x="1720149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C471DF-D376-8D44-8FED-1E176FEDA1EC}"/>
                </a:ext>
              </a:extLst>
            </p:cNvPr>
            <p:cNvCxnSpPr/>
            <p:nvPr/>
          </p:nvCxnSpPr>
          <p:spPr>
            <a:xfrm>
              <a:off x="2803493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D1D12-9B10-424F-87EE-767635221C3A}"/>
                </a:ext>
              </a:extLst>
            </p:cNvPr>
            <p:cNvCxnSpPr/>
            <p:nvPr/>
          </p:nvCxnSpPr>
          <p:spPr>
            <a:xfrm>
              <a:off x="3987800" y="5319979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3F4442-04FF-C142-950A-1465ED8B31D7}"/>
                </a:ext>
              </a:extLst>
            </p:cNvPr>
            <p:cNvSpPr txBox="1"/>
            <p:nvPr/>
          </p:nvSpPr>
          <p:spPr>
            <a:xfrm>
              <a:off x="2576225" y="641038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2a 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FC81DD-CF8C-4D4D-AF51-35436748CEF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478" y="6418970"/>
              <a:ext cx="219333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/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blipFill>
                <a:blip r:embed="rId5"/>
                <a:stretch>
                  <a:fillRect l="-552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7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2912129" y="181483"/>
            <a:ext cx="4710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  <a:endParaRPr lang="en-US" sz="600" dirty="0"/>
          </a:p>
          <a:p>
            <a:r>
              <a:rPr lang="en-US" sz="1400" dirty="0"/>
              <a:t>(pronounced BREE – you – on with a soft ‘n’, its French)</a:t>
            </a:r>
          </a:p>
          <a:p>
            <a:r>
              <a:rPr lang="en-US" sz="1400" b="1" dirty="0"/>
              <a:t>See Kittle, Introduction to Solid State Physics, pg. 26 to 41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/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1</a:t>
                </a:r>
                <a:endParaRPr lang="en-US" dirty="0"/>
              </a:p>
              <a:p>
                <a:r>
                  <a:rPr lang="en-US" dirty="0"/>
                  <a:t>Start with unit cell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(typically we work with primitive unit cells)</a:t>
                </a:r>
              </a:p>
              <a:p>
                <a:endParaRPr lang="en-US" dirty="0"/>
              </a:p>
              <a:p>
                <a:r>
                  <a:rPr lang="en-US" dirty="0"/>
                  <a:t>volume: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blipFill>
                <a:blip r:embed="rId2"/>
                <a:stretch>
                  <a:fillRect l="-1802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E62FB7-A730-7D4D-8BBB-E23C3E79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9" b="5734"/>
          <a:stretch/>
        </p:blipFill>
        <p:spPr>
          <a:xfrm>
            <a:off x="5428592" y="3163881"/>
            <a:ext cx="3210623" cy="2902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/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</a:t>
                </a:r>
              </a:p>
              <a:p>
                <a:r>
                  <a:rPr lang="en-US" dirty="0"/>
                  <a:t>Define reciprocal lattice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blipFill>
                <a:blip r:embed="rId4"/>
                <a:stretch>
                  <a:fillRect l="-1282" t="-1754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/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be mindful of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’s. Some define k-space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 lot of codes don’t.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blipFill>
                <a:blip r:embed="rId5"/>
                <a:stretch>
                  <a:fillRect l="-8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/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blipFill>
                <a:blip r:embed="rId6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/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analogous to</a:t>
                </a:r>
              </a:p>
              <a:p>
                <a:pPr algn="ct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blipFill>
                <a:blip r:embed="rId7"/>
                <a:stretch>
                  <a:fillRect l="-10417" t="-9259" r="-1041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77E3F-3AC1-D84E-851B-06DC256C6D05}"/>
              </a:ext>
            </a:extLst>
          </p:cNvPr>
          <p:cNvCxnSpPr>
            <a:cxnSpLocks/>
          </p:cNvCxnSpPr>
          <p:nvPr/>
        </p:nvCxnSpPr>
        <p:spPr>
          <a:xfrm flipH="1">
            <a:off x="8018612" y="4424426"/>
            <a:ext cx="266178" cy="6474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7F9D13-03C7-834E-AB03-8F67DB7D03BB}"/>
              </a:ext>
            </a:extLst>
          </p:cNvPr>
          <p:cNvCxnSpPr>
            <a:cxnSpLocks/>
          </p:cNvCxnSpPr>
          <p:nvPr/>
        </p:nvCxnSpPr>
        <p:spPr>
          <a:xfrm flipH="1" flipV="1">
            <a:off x="7315201" y="5083984"/>
            <a:ext cx="614641" cy="776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9995F9D-178B-7A43-B48D-97C99CC3B3DA}"/>
              </a:ext>
            </a:extLst>
          </p:cNvPr>
          <p:cNvSpPr txBox="1"/>
          <p:nvPr/>
        </p:nvSpPr>
        <p:spPr>
          <a:xfrm>
            <a:off x="4325117" y="2496337"/>
            <a:ext cx="461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</a:p>
          <a:p>
            <a:r>
              <a:rPr lang="en-US" dirty="0"/>
              <a:t>Draw planes halfway between each reciprocal lattice point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560426-0213-0946-B280-2A276F05785D}"/>
              </a:ext>
            </a:extLst>
          </p:cNvPr>
          <p:cNvGrpSpPr/>
          <p:nvPr/>
        </p:nvGrpSpPr>
        <p:grpSpPr>
          <a:xfrm>
            <a:off x="416015" y="3299027"/>
            <a:ext cx="2803435" cy="2762255"/>
            <a:chOff x="416015" y="3299027"/>
            <a:chExt cx="2803435" cy="27622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96EFB-595A-0F49-8E03-71B68482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85" y="3299027"/>
              <a:ext cx="2714665" cy="269568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FEC2E08-8703-934C-A5FE-49324B029BBC}"/>
                </a:ext>
              </a:extLst>
            </p:cNvPr>
            <p:cNvSpPr txBox="1"/>
            <p:nvPr/>
          </p:nvSpPr>
          <p:spPr>
            <a:xfrm>
              <a:off x="416015" y="5691950"/>
              <a:ext cx="535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8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8" grpId="0"/>
      <p:bldP spid="19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3219450" y="433920"/>
            <a:ext cx="471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7CDF-ADCA-114B-884E-DCDB24FE4D95}"/>
              </a:ext>
            </a:extLst>
          </p:cNvPr>
          <p:cNvSpPr txBox="1"/>
          <p:nvPr/>
        </p:nvSpPr>
        <p:spPr>
          <a:xfrm>
            <a:off x="233792" y="1335329"/>
            <a:ext cx="333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  <a:p>
            <a:r>
              <a:rPr lang="en-US" dirty="0"/>
              <a:t>Give certain k-points fancy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28BEC-42C9-5C4E-9E0E-4D1A41BA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48"/>
          <a:stretch/>
        </p:blipFill>
        <p:spPr>
          <a:xfrm>
            <a:off x="534838" y="2362907"/>
            <a:ext cx="2460381" cy="2516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F131A-6A84-A149-92D6-F67D7E4C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48" y="2362907"/>
            <a:ext cx="4391514" cy="402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418223-FD1B-7047-8D12-1E9180554B6B}"/>
              </a:ext>
            </a:extLst>
          </p:cNvPr>
          <p:cNvSpPr txBox="1"/>
          <p:nvPr/>
        </p:nvSpPr>
        <p:spPr>
          <a:xfrm>
            <a:off x="4572000" y="1335329"/>
            <a:ext cx="471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</a:t>
            </a:r>
          </a:p>
          <a:p>
            <a:r>
              <a:rPr lang="en-US" dirty="0"/>
              <a:t>Walk from point to point and map energies of phonons, or electrons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/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What’s the wavelength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? What about X?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blipFill>
                <a:blip r:embed="rId4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4EFDE75-AD7F-5242-9D09-B10ADFF2B25B}"/>
              </a:ext>
            </a:extLst>
          </p:cNvPr>
          <p:cNvSpPr txBox="1"/>
          <p:nvPr/>
        </p:nvSpPr>
        <p:spPr>
          <a:xfrm>
            <a:off x="217521" y="5222017"/>
            <a:ext cx="3863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think of a phonon band structure (roughly) as the Fourier transform of the interatomic spring constants, weighted by the atomic masses.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7C1D1-C89D-3C4A-B9F1-D6E261AB520B}"/>
              </a:ext>
            </a:extLst>
          </p:cNvPr>
          <p:cNvSpPr/>
          <p:nvPr/>
        </p:nvSpPr>
        <p:spPr>
          <a:xfrm>
            <a:off x="567964" y="4738382"/>
            <a:ext cx="266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https://www.cryst.ehu.es/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44D8B-99F7-8049-8045-F30FA7AE6184}"/>
              </a:ext>
            </a:extLst>
          </p:cNvPr>
          <p:cNvSpPr txBox="1"/>
          <p:nvPr/>
        </p:nvSpPr>
        <p:spPr>
          <a:xfrm>
            <a:off x="323557" y="1055076"/>
            <a:ext cx="83699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solid-state physics classes will derive an analytical dispersion for a 1D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haven’t seen this, read </a:t>
            </a:r>
            <a:r>
              <a:rPr lang="en-US" b="1" dirty="0"/>
              <a:t>Kittel, Intro. to Solid State physics Chapter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of the intuition gained from the 1D case extends to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math for a 3D crystal, which is used to calculate real dispersion relations is given 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Wallace, Thermodynamics of Crystals, Chapter 3.10.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2"/>
              </a:rPr>
              <a:t>Hanus, Thesis, Section 2.2.1 and Appendix B.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37C9-0260-984A-8021-A15E36EBA8AE}"/>
              </a:ext>
            </a:extLst>
          </p:cNvPr>
          <p:cNvSpPr txBox="1"/>
          <p:nvPr/>
        </p:nvSpPr>
        <p:spPr>
          <a:xfrm>
            <a:off x="474210" y="3363400"/>
            <a:ext cx="77316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will outline the procedure for computing phonon properties: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frequencies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eigenvectors </a:t>
            </a:r>
          </a:p>
          <a:p>
            <a:pPr marL="295275"/>
            <a:r>
              <a:rPr lang="en-US" dirty="0"/>
              <a:t>(mode shape)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8ADD79-2A56-8A45-A63C-5590732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481" y="3895402"/>
            <a:ext cx="2693791" cy="2469308"/>
          </a:xfrm>
          <a:prstGeom prst="rect">
            <a:avLst/>
          </a:prstGeom>
        </p:spPr>
      </p:pic>
      <p:pic>
        <p:nvPicPr>
          <p:cNvPr id="21" name="Picture 20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A58A608-85AE-D949-BA09-FEEFF99F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4987137"/>
            <a:ext cx="1895586" cy="137757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16D3F5-079D-1247-AE08-938485737CD9}"/>
              </a:ext>
            </a:extLst>
          </p:cNvPr>
          <p:cNvCxnSpPr/>
          <p:nvPr/>
        </p:nvCxnSpPr>
        <p:spPr>
          <a:xfrm>
            <a:off x="2161309" y="4560125"/>
            <a:ext cx="335074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6F0BE5-2BCE-FD40-AEA0-1572B97FA071}"/>
              </a:ext>
            </a:extLst>
          </p:cNvPr>
          <p:cNvCxnSpPr>
            <a:cxnSpLocks/>
          </p:cNvCxnSpPr>
          <p:nvPr/>
        </p:nvCxnSpPr>
        <p:spPr>
          <a:xfrm>
            <a:off x="2215309" y="5365667"/>
            <a:ext cx="15135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75179CE-CB02-E94A-A6D8-4A48BAC9750B}"/>
              </a:ext>
            </a:extLst>
          </p:cNvPr>
          <p:cNvSpPr/>
          <p:nvPr/>
        </p:nvSpPr>
        <p:spPr>
          <a:xfrm>
            <a:off x="6584062" y="4808098"/>
            <a:ext cx="45719" cy="49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971B1E-E561-EF4D-9696-EF2B2D619503}"/>
              </a:ext>
            </a:extLst>
          </p:cNvPr>
          <p:cNvCxnSpPr/>
          <p:nvPr/>
        </p:nvCxnSpPr>
        <p:spPr>
          <a:xfrm flipH="1">
            <a:off x="5900516" y="4858719"/>
            <a:ext cx="647518" cy="2713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7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D0CDB-D3CF-8740-A913-0937477F1BA4}"/>
              </a:ext>
            </a:extLst>
          </p:cNvPr>
          <p:cNvSpPr txBox="1"/>
          <p:nvPr/>
        </p:nvSpPr>
        <p:spPr>
          <a:xfrm>
            <a:off x="361507" y="425302"/>
            <a:ext cx="158331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Two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93E06-BD02-414B-AE77-A59D92D19D00}"/>
              </a:ext>
            </a:extLst>
          </p:cNvPr>
          <p:cNvSpPr txBox="1"/>
          <p:nvPr/>
        </p:nvSpPr>
        <p:spPr>
          <a:xfrm>
            <a:off x="1153166" y="1138941"/>
            <a:ext cx="71663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Use your imagination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You should be actively building a picture in your head.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I’ll do my best to provide good pictures, but the pictures will fall short.</a:t>
            </a:r>
          </a:p>
          <a:p>
            <a:pPr marL="20638" lvl="1"/>
            <a:endParaRPr lang="en-US" sz="2600" dirty="0"/>
          </a:p>
          <a:p>
            <a:pPr marL="20638" lvl="1"/>
            <a:r>
              <a:rPr lang="en-US" sz="2600" dirty="0"/>
              <a:t>2. Don’t be afraid of the math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It’s (almost) impossible to know every bit of math that is thrown at you.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You will need to learn math as you go.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All math can be learned, it just might take some patience.</a:t>
            </a:r>
          </a:p>
          <a:p>
            <a:pPr marL="971550" lvl="1" indent="-51435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387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41C8DB-5219-384B-918E-2A0834CF5E2C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/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E943DF4-662C-AC4E-9E2C-74C7F7F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40" y="3002706"/>
                <a:ext cx="178086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0283AB1-23EE-0E46-90CE-150D352C9EA5}"/>
              </a:ext>
            </a:extLst>
          </p:cNvPr>
          <p:cNvSpPr txBox="1"/>
          <p:nvPr/>
        </p:nvSpPr>
        <p:spPr>
          <a:xfrm>
            <a:off x="165640" y="1292549"/>
            <a:ext cx="512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Simply solve the equations of motion (Newton’s law)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079AD-8BCE-B74B-9579-503CA4F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01" y="2358760"/>
            <a:ext cx="2138810" cy="2057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/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3747B-8897-7145-AC6D-CBB7C412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2927557"/>
                <a:ext cx="2420727" cy="798295"/>
              </a:xfrm>
              <a:prstGeom prst="rect">
                <a:avLst/>
              </a:prstGeom>
              <a:blipFill>
                <a:blip r:embed="rId4"/>
                <a:stretch>
                  <a:fillRect l="-21354" t="-117460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/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9FECD5-0A5C-DD4C-AF8C-885B67B3C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973" y="2206027"/>
                <a:ext cx="135146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E04CDF-28CB-3642-A700-EE78B2C4AD1A}"/>
              </a:ext>
            </a:extLst>
          </p:cNvPr>
          <p:cNvCxnSpPr/>
          <p:nvPr/>
        </p:nvCxnSpPr>
        <p:spPr>
          <a:xfrm flipH="1">
            <a:off x="6826079" y="2565448"/>
            <a:ext cx="402882" cy="3621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A0E6A8-0BC9-7C4B-9794-F2867B5141E5}"/>
              </a:ext>
            </a:extLst>
          </p:cNvPr>
          <p:cNvCxnSpPr>
            <a:cxnSpLocks/>
          </p:cNvCxnSpPr>
          <p:nvPr/>
        </p:nvCxnSpPr>
        <p:spPr>
          <a:xfrm>
            <a:off x="7332131" y="2565448"/>
            <a:ext cx="0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6F218D-46B5-3D4B-9D49-D4C64CF020C5}"/>
              </a:ext>
            </a:extLst>
          </p:cNvPr>
          <p:cNvCxnSpPr>
            <a:cxnSpLocks/>
          </p:cNvCxnSpPr>
          <p:nvPr/>
        </p:nvCxnSpPr>
        <p:spPr>
          <a:xfrm flipH="1">
            <a:off x="7817910" y="2551160"/>
            <a:ext cx="1" cy="3720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9CA78F-A7AF-D640-9C3D-F8EC14886C8C}"/>
              </a:ext>
            </a:extLst>
          </p:cNvPr>
          <p:cNvCxnSpPr>
            <a:cxnSpLocks/>
          </p:cNvCxnSpPr>
          <p:nvPr/>
        </p:nvCxnSpPr>
        <p:spPr>
          <a:xfrm>
            <a:off x="8036442" y="2546783"/>
            <a:ext cx="120964" cy="3716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/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atom label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 direction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988FAD-5822-344B-B861-9B7BB0F6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030" y="2358760"/>
                <a:ext cx="1673856" cy="923330"/>
              </a:xfrm>
              <a:prstGeom prst="rect">
                <a:avLst/>
              </a:prstGeom>
              <a:blipFill>
                <a:blip r:embed="rId6"/>
                <a:stretch>
                  <a:fillRect t="-2740" r="-1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/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255FFC-176B-4B49-8596-02E6C42E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647" y="4191354"/>
                <a:ext cx="812017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7AD55C-2DD9-5E48-ABAB-3B6DF7F7DED3}"/>
              </a:ext>
            </a:extLst>
          </p:cNvPr>
          <p:cNvCxnSpPr/>
          <p:nvPr/>
        </p:nvCxnSpPr>
        <p:spPr>
          <a:xfrm>
            <a:off x="4085311" y="4125279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/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0B64E3-579D-934A-B9C8-63465E311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44" y="3268409"/>
                <a:ext cx="843757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86F7E1-DCD0-1D42-8C0B-7731A2907478}"/>
              </a:ext>
            </a:extLst>
          </p:cNvPr>
          <p:cNvCxnSpPr/>
          <p:nvPr/>
        </p:nvCxnSpPr>
        <p:spPr>
          <a:xfrm>
            <a:off x="4079426" y="3467528"/>
            <a:ext cx="4866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/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know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dirty="0"/>
                  <a:t> ,</a:t>
                </a:r>
              </a:p>
              <a:p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.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9733FB-2F9A-B746-BFBD-CE23DFAA5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98" y="4242984"/>
                <a:ext cx="2437975" cy="752835"/>
              </a:xfrm>
              <a:prstGeom prst="rect">
                <a:avLst/>
              </a:prstGeom>
              <a:blipFill>
                <a:blip r:embed="rId9"/>
                <a:stretch>
                  <a:fillRect l="-2073" r="-1036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/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Databases for interatomic force constants (IFCs)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𝛼𝛽</m:t>
                        </m:r>
                      </m:sup>
                    </m:sSubSup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Phonopy</a:t>
                </a:r>
                <a:r>
                  <a:rPr lang="en-US" dirty="0"/>
                  <a:t>: </a:t>
                </a:r>
                <a:r>
                  <a:rPr lang="en-US" dirty="0">
                    <a:hlinkClick r:id="rId10"/>
                  </a:rPr>
                  <a:t>http://phonondb.mtl.kyoto-u.ac.jp/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almaBTE</a:t>
                </a:r>
                <a:r>
                  <a:rPr lang="en-US" dirty="0"/>
                  <a:t>: </a:t>
                </a:r>
                <a:r>
                  <a:rPr lang="en-US" dirty="0">
                    <a:hlinkClick r:id="rId11"/>
                  </a:rPr>
                  <a:t>http://www.almabte.eu/index.php/database/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4C2A392-4FEF-044E-9A89-001EA905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458" y="5357813"/>
                <a:ext cx="5682581" cy="1582806"/>
              </a:xfrm>
              <a:prstGeom prst="rect">
                <a:avLst/>
              </a:prstGeom>
              <a:blipFill>
                <a:blip r:embed="rId1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C3F811A-D918-3847-A3AB-D95A87562FF5}"/>
              </a:ext>
            </a:extLst>
          </p:cNvPr>
          <p:cNvSpPr txBox="1"/>
          <p:nvPr/>
        </p:nvSpPr>
        <p:spPr>
          <a:xfrm>
            <a:off x="3700450" y="293821"/>
            <a:ext cx="1038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143112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2" grpId="0"/>
      <p:bldP spid="13" grpId="0"/>
      <p:bldP spid="15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E941DC-74D4-D443-8F3E-DAB7CB91D533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13E62-2706-6D4C-8073-9213C93F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7" y="1293450"/>
            <a:ext cx="3245890" cy="98859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B947811-C051-7742-BBD3-7D907DF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97" y="727338"/>
            <a:ext cx="1625600" cy="16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04FFE-BCC5-B843-AFCC-8C70DA4E8926}"/>
                  </a:ext>
                </a:extLst>
              </p:cNvPr>
              <p:cNvSpPr txBox="1"/>
              <p:nvPr/>
            </p:nvSpPr>
            <p:spPr>
              <a:xfrm>
                <a:off x="4571746" y="1116336"/>
                <a:ext cx="2228302" cy="846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𝑖𝑁𝑥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204FFE-BCC5-B843-AFCC-8C70DA4E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746" y="1116336"/>
                <a:ext cx="2228302" cy="846129"/>
              </a:xfrm>
              <a:prstGeom prst="rect">
                <a:avLst/>
              </a:prstGeom>
              <a:blipFill>
                <a:blip r:embed="rId4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FB14F5-E6B0-EE4F-9C39-A6C9C1928A48}"/>
              </a:ext>
            </a:extLst>
          </p:cNvPr>
          <p:cNvSpPr txBox="1"/>
          <p:nvPr/>
        </p:nvSpPr>
        <p:spPr>
          <a:xfrm>
            <a:off x="4414158" y="230503"/>
            <a:ext cx="393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Expressing a function as a Fourier Series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E9BDB-CC04-9B41-A3B9-739E9637CA91}"/>
              </a:ext>
            </a:extLst>
          </p:cNvPr>
          <p:cNvSpPr/>
          <p:nvPr/>
        </p:nvSpPr>
        <p:spPr>
          <a:xfrm>
            <a:off x="4378532" y="183530"/>
            <a:ext cx="4607626" cy="2430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09B0E5-94EA-D546-9C68-41B8D90A9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05" y="3921926"/>
            <a:ext cx="3019538" cy="1009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2470C-7ED7-3F40-BB53-E7A3F4BEC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349" y="5376082"/>
            <a:ext cx="4940300" cy="124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/>
              <p:nvPr/>
            </p:nvSpPr>
            <p:spPr>
              <a:xfrm>
                <a:off x="323172" y="1014327"/>
                <a:ext cx="3352071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   Express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as a Fourier Series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72A861-0A28-A94A-A00C-E648E488F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72" y="1014327"/>
                <a:ext cx="3352071" cy="370358"/>
              </a:xfrm>
              <a:prstGeom prst="rect">
                <a:avLst/>
              </a:prstGeom>
              <a:blipFill>
                <a:blip r:embed="rId7"/>
                <a:stretch>
                  <a:fillRect l="-1132" t="-6667" r="-37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/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2.   Solve equation of motion (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F60741-AC06-0F48-BBFF-2EAE29BD8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71" y="2297395"/>
                <a:ext cx="4195636" cy="369332"/>
              </a:xfrm>
              <a:prstGeom prst="rect">
                <a:avLst/>
              </a:prstGeom>
              <a:blipFill>
                <a:blip r:embed="rId8"/>
                <a:stretch>
                  <a:fillRect l="-120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/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2748409-2DF7-A34D-8C6E-7C878429F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" y="2705518"/>
                <a:ext cx="2420727" cy="798295"/>
              </a:xfrm>
              <a:prstGeom prst="rect">
                <a:avLst/>
              </a:prstGeom>
              <a:blipFill>
                <a:blip r:embed="rId9"/>
                <a:stretch>
                  <a:fillRect l="-21990" t="-115625" b="-15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E1C0B3F-8F50-B941-A052-DF90CFE66AE8}"/>
              </a:ext>
            </a:extLst>
          </p:cNvPr>
          <p:cNvSpPr txBox="1"/>
          <p:nvPr/>
        </p:nvSpPr>
        <p:spPr>
          <a:xfrm>
            <a:off x="251971" y="3612319"/>
            <a:ext cx="658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2a.   In solving we find its convenient to define the </a:t>
            </a:r>
            <a:r>
              <a:rPr lang="en-US" b="1" dirty="0"/>
              <a:t>Dynamical Matrix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5968F-F509-CC4C-BF08-0DD958707553}"/>
              </a:ext>
            </a:extLst>
          </p:cNvPr>
          <p:cNvSpPr txBox="1"/>
          <p:nvPr/>
        </p:nvSpPr>
        <p:spPr>
          <a:xfrm>
            <a:off x="251971" y="4920443"/>
            <a:ext cx="6781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2b.   Phonon ’eigenstates’ are the solutions you get when you        	diagonalize the Dynamical Matrix</a:t>
            </a:r>
            <a:endParaRPr 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7A0052-CE30-5F43-8393-CABF289145E4}"/>
              </a:ext>
            </a:extLst>
          </p:cNvPr>
          <p:cNvSpPr txBox="1"/>
          <p:nvPr/>
        </p:nvSpPr>
        <p:spPr>
          <a:xfrm>
            <a:off x="511399" y="6377913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E86FF1-2B3D-BE4B-B007-E003A7E40036}"/>
              </a:ext>
            </a:extLst>
          </p:cNvPr>
          <p:cNvSpPr txBox="1"/>
          <p:nvPr/>
        </p:nvSpPr>
        <p:spPr>
          <a:xfrm>
            <a:off x="1486402" y="6377913"/>
            <a:ext cx="17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length vector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4B5B8D-F81A-DF47-945C-D0EB0A2B83F1}"/>
              </a:ext>
            </a:extLst>
          </p:cNvPr>
          <p:cNvSpPr txBox="1"/>
          <p:nvPr/>
        </p:nvSpPr>
        <p:spPr>
          <a:xfrm>
            <a:off x="3424499" y="6377913"/>
            <a:ext cx="15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x 3n matrix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2BF3C7-BBA2-BF47-A7C3-8444071F080D}"/>
              </a:ext>
            </a:extLst>
          </p:cNvPr>
          <p:cNvSpPr txBox="1"/>
          <p:nvPr/>
        </p:nvSpPr>
        <p:spPr>
          <a:xfrm>
            <a:off x="5394021" y="6377913"/>
            <a:ext cx="17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3n length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EC2A6C-53E3-FB4F-AE81-1F7C662B9D7A}"/>
                  </a:ext>
                </a:extLst>
              </p:cNvPr>
              <p:cNvSpPr txBox="1"/>
              <p:nvPr/>
            </p:nvSpPr>
            <p:spPr>
              <a:xfrm>
                <a:off x="6619191" y="5364197"/>
                <a:ext cx="2231508" cy="647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solutions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8EC2A6C-53E3-FB4F-AE81-1F7C662B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91" y="5364197"/>
                <a:ext cx="2231508" cy="647357"/>
              </a:xfrm>
              <a:prstGeom prst="rect">
                <a:avLst/>
              </a:prstGeom>
              <a:blipFill>
                <a:blip r:embed="rId10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76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550F3-29D8-384E-901E-049EF963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751189"/>
            <a:ext cx="4940300" cy="124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4647F-8B3D-3E41-8CBC-114F5DD2BADE}"/>
              </a:ext>
            </a:extLst>
          </p:cNvPr>
          <p:cNvSpPr txBox="1"/>
          <p:nvPr/>
        </p:nvSpPr>
        <p:spPr>
          <a:xfrm>
            <a:off x="1538094" y="1995789"/>
            <a:ext cx="7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/>
              <p:nvPr/>
            </p:nvSpPr>
            <p:spPr>
              <a:xfrm>
                <a:off x="2513097" y="1995789"/>
                <a:ext cx="1742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7810A2-D418-034B-9EA1-77175C6E0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097" y="1995789"/>
                <a:ext cx="1742015" cy="369332"/>
              </a:xfrm>
              <a:prstGeom prst="rect">
                <a:avLst/>
              </a:prstGeom>
              <a:blipFill>
                <a:blip r:embed="rId3"/>
                <a:stretch>
                  <a:fillRect t="-3333" r="-14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/>
              <p:nvPr/>
            </p:nvSpPr>
            <p:spPr>
              <a:xfrm>
                <a:off x="4451194" y="1995789"/>
                <a:ext cx="1603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B7CCFC-9B46-0B40-91CB-A04007596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94" y="1995789"/>
                <a:ext cx="1603324" cy="369332"/>
              </a:xfrm>
              <a:prstGeom prst="rect">
                <a:avLst/>
              </a:prstGeom>
              <a:blipFill>
                <a:blip r:embed="rId4"/>
                <a:stretch>
                  <a:fillRect t="-3333" r="-781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/>
              <p:nvPr/>
            </p:nvSpPr>
            <p:spPr>
              <a:xfrm>
                <a:off x="6420716" y="1995789"/>
                <a:ext cx="1742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length vector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951904-EFB2-5142-B89A-1E92A2C54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716" y="1995789"/>
                <a:ext cx="1742015" cy="369332"/>
              </a:xfrm>
              <a:prstGeom prst="rect">
                <a:avLst/>
              </a:prstGeom>
              <a:blipFill>
                <a:blip r:embed="rId5"/>
                <a:stretch>
                  <a:fillRect t="-3333" r="-1449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/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distinct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     and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dirty="0"/>
                  <a:t>     solutions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208C5A-9EB7-4E42-9F84-B0459F44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72" y="2874654"/>
                <a:ext cx="4562275" cy="370358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F09B4-2CF6-C341-8637-892808A595E4}"/>
              </a:ext>
            </a:extLst>
          </p:cNvPr>
          <p:cNvCxnSpPr>
            <a:cxnSpLocks/>
          </p:cNvCxnSpPr>
          <p:nvPr/>
        </p:nvCxnSpPr>
        <p:spPr>
          <a:xfrm flipV="1">
            <a:off x="2101850" y="1567359"/>
            <a:ext cx="41124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C65DF1-56C0-F146-AA5B-8447B7BFF216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384105" y="1567359"/>
            <a:ext cx="20948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42AC18-48D0-3447-AF4C-EF5075AA63E4}"/>
              </a:ext>
            </a:extLst>
          </p:cNvPr>
          <p:cNvCxnSpPr>
            <a:cxnSpLocks/>
          </p:cNvCxnSpPr>
          <p:nvPr/>
        </p:nvCxnSpPr>
        <p:spPr>
          <a:xfrm flipV="1">
            <a:off x="5086494" y="1567359"/>
            <a:ext cx="34157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F803BC-240E-E741-A484-CC8A8BEFA54C}"/>
              </a:ext>
            </a:extLst>
          </p:cNvPr>
          <p:cNvCxnSpPr>
            <a:cxnSpLocks/>
          </p:cNvCxnSpPr>
          <p:nvPr/>
        </p:nvCxnSpPr>
        <p:spPr>
          <a:xfrm flipH="1" flipV="1">
            <a:off x="6138838" y="1567359"/>
            <a:ext cx="467971" cy="4284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12EBE3-97CC-C046-9C2E-23B8EDF36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201" y="3761073"/>
            <a:ext cx="2693791" cy="2469308"/>
          </a:xfrm>
          <a:prstGeom prst="rect">
            <a:avLst/>
          </a:prstGeom>
        </p:spPr>
      </p:pic>
      <p:pic>
        <p:nvPicPr>
          <p:cNvPr id="17" name="Picture 16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C5D411DF-F00C-B043-8275-31B6D1AC4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6062" y="4394013"/>
            <a:ext cx="1895586" cy="13775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3B450D-061E-5242-8763-A9855FE44D9B}"/>
              </a:ext>
            </a:extLst>
          </p:cNvPr>
          <p:cNvCxnSpPr>
            <a:cxnSpLocks/>
          </p:cNvCxnSpPr>
          <p:nvPr/>
        </p:nvCxnSpPr>
        <p:spPr>
          <a:xfrm flipH="1">
            <a:off x="2718486" y="3303084"/>
            <a:ext cx="778540" cy="4579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BC9385-6B07-1946-B7C2-DFB49063D1A2}"/>
              </a:ext>
            </a:extLst>
          </p:cNvPr>
          <p:cNvCxnSpPr>
            <a:cxnSpLocks/>
          </p:cNvCxnSpPr>
          <p:nvPr/>
        </p:nvCxnSpPr>
        <p:spPr>
          <a:xfrm>
            <a:off x="5086494" y="3303084"/>
            <a:ext cx="684111" cy="9443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/>
              <p:nvPr/>
            </p:nvSpPr>
            <p:spPr>
              <a:xfrm>
                <a:off x="257326" y="325166"/>
                <a:ext cx="2561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of atoms in unit cell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E865F0-E553-C84F-8864-056DB0B22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6" y="325166"/>
                <a:ext cx="2561535" cy="369332"/>
              </a:xfrm>
              <a:prstGeom prst="rect">
                <a:avLst/>
              </a:prstGeom>
              <a:blipFill>
                <a:blip r:embed="rId9"/>
                <a:stretch>
                  <a:fillRect t="-6667" r="-98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/>
              <p:nvPr/>
            </p:nvSpPr>
            <p:spPr>
              <a:xfrm>
                <a:off x="3250373" y="305533"/>
                <a:ext cx="1429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 …, 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A2B5D3E-FCDD-2342-A19F-FBC0A715A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373" y="305533"/>
                <a:ext cx="14293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67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7E9C9C-2ACA-B04F-9FA2-36499C9BCA1D}"/>
              </a:ext>
            </a:extLst>
          </p:cNvPr>
          <p:cNvSpPr txBox="1"/>
          <p:nvPr/>
        </p:nvSpPr>
        <p:spPr>
          <a:xfrm>
            <a:off x="323557" y="295421"/>
            <a:ext cx="324588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Phonon band structures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0E1A1E-A649-4647-9547-D64F5C83B5E8}"/>
              </a:ext>
            </a:extLst>
          </p:cNvPr>
          <p:cNvSpPr txBox="1"/>
          <p:nvPr/>
        </p:nvSpPr>
        <p:spPr>
          <a:xfrm>
            <a:off x="3704493" y="295420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6FA43-E90D-1746-9274-FE1B1A146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19" y="1195639"/>
            <a:ext cx="3355561" cy="845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FEC42-AF19-D64F-AF7E-AE80C37D18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48"/>
          <a:stretch/>
        </p:blipFill>
        <p:spPr>
          <a:xfrm>
            <a:off x="118374" y="3175052"/>
            <a:ext cx="1637502" cy="1674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660EC2-2B1B-3C44-B2FA-EC61FEA2C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086" y="2874771"/>
            <a:ext cx="3355560" cy="25361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00E22F-1894-F748-9BC3-2A2617C69294}"/>
              </a:ext>
            </a:extLst>
          </p:cNvPr>
          <p:cNvSpPr txBox="1"/>
          <p:nvPr/>
        </p:nvSpPr>
        <p:spPr>
          <a:xfrm>
            <a:off x="1946501" y="803345"/>
            <a:ext cx="480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solutions (diagonalize the Dynamical Matrix)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399E29-18DD-A648-BE80-13099664108E}"/>
              </a:ext>
            </a:extLst>
          </p:cNvPr>
          <p:cNvSpPr txBox="1"/>
          <p:nvPr/>
        </p:nvSpPr>
        <p:spPr>
          <a:xfrm>
            <a:off x="569048" y="1878679"/>
            <a:ext cx="3074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Along special directions to plot</a:t>
            </a:r>
          </a:p>
          <a:p>
            <a:r>
              <a:rPr lang="en-US" dirty="0"/>
              <a:t>pretty band structures: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FB9E44-FFEA-3E40-BED8-0B6EE35B3920}"/>
              </a:ext>
            </a:extLst>
          </p:cNvPr>
          <p:cNvSpPr txBox="1"/>
          <p:nvPr/>
        </p:nvSpPr>
        <p:spPr>
          <a:xfrm>
            <a:off x="5449086" y="1878679"/>
            <a:ext cx="3355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mesh to sample the entire Brillouin Zone, when we want transport properties of density of states: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DAF73F-2471-3E4A-9F11-F081EEFA7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209" y="2831179"/>
            <a:ext cx="2693791" cy="2469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6ACE54-0473-384C-95FE-CEC5E55D228B}"/>
              </a:ext>
            </a:extLst>
          </p:cNvPr>
          <p:cNvSpPr txBox="1"/>
          <p:nvPr/>
        </p:nvSpPr>
        <p:spPr>
          <a:xfrm>
            <a:off x="5449086" y="5662361"/>
            <a:ext cx="35140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Computational suites that do this: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7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8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9"/>
              </a:rPr>
              <a:t>http://www.shengbte.org/</a:t>
            </a: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674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146B4C-9351-A043-BF36-47687478A56B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3417-9086-F24E-9D6F-86FBD579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87" y="1221401"/>
            <a:ext cx="5279306" cy="3669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/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acoustic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</m:oMath>
                </a14:m>
                <a:r>
                  <a:rPr lang="en-US" dirty="0"/>
                  <a:t>  </a:t>
                </a:r>
                <a:r>
                  <a:rPr lang="en-US" b="1" dirty="0"/>
                  <a:t>optical modes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sz="600" dirty="0"/>
              </a:p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/>
                  <a:t> is the number of atoms in the unit cell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7E50D7-D127-0041-8A7E-00933DC45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187" y="295421"/>
                <a:ext cx="3690256" cy="892552"/>
              </a:xfrm>
              <a:prstGeom prst="rect">
                <a:avLst/>
              </a:prstGeom>
              <a:blipFill>
                <a:blip r:embed="rId3"/>
                <a:stretch>
                  <a:fillRect l="-2055" t="-694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315E892-80E3-7B4C-B8E2-A0AABF6D43E5}"/>
              </a:ext>
            </a:extLst>
          </p:cNvPr>
          <p:cNvSpPr/>
          <p:nvPr/>
        </p:nvSpPr>
        <p:spPr>
          <a:xfrm>
            <a:off x="4137114" y="4364029"/>
            <a:ext cx="225851" cy="23669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BDB104-9D8E-5D4F-B68E-FCC42027CA8A}"/>
              </a:ext>
            </a:extLst>
          </p:cNvPr>
          <p:cNvCxnSpPr/>
          <p:nvPr/>
        </p:nvCxnSpPr>
        <p:spPr>
          <a:xfrm>
            <a:off x="4355870" y="4706791"/>
            <a:ext cx="212271" cy="4735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418D2B-A233-4447-AAE8-020B20F0357F}"/>
              </a:ext>
            </a:extLst>
          </p:cNvPr>
          <p:cNvSpPr txBox="1"/>
          <p:nvPr/>
        </p:nvSpPr>
        <p:spPr>
          <a:xfrm>
            <a:off x="4015096" y="5233281"/>
            <a:ext cx="3203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Ultrasound, speed of sound,</a:t>
            </a:r>
          </a:p>
          <a:p>
            <a:r>
              <a:rPr lang="en-US" dirty="0"/>
              <a:t>Elastic tensor and moduli, </a:t>
            </a:r>
          </a:p>
          <a:p>
            <a:r>
              <a:rPr lang="en-US" dirty="0"/>
              <a:t>Bulk modulus, Young’s modulus,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5E8A29-BF69-4343-B919-2FB46D848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57" y="5089677"/>
            <a:ext cx="3504281" cy="1499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A9965-9ED3-8747-8D99-A6F1898A0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717" y="1842435"/>
            <a:ext cx="3227726" cy="24270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D44758-81EB-874F-BFBE-89A3E4087E00}"/>
              </a:ext>
            </a:extLst>
          </p:cNvPr>
          <p:cNvCxnSpPr/>
          <p:nvPr/>
        </p:nvCxnSpPr>
        <p:spPr>
          <a:xfrm flipH="1">
            <a:off x="4362965" y="4042611"/>
            <a:ext cx="1229752" cy="3214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D4B434-FE49-D74C-B041-96A7B7862BEA}"/>
              </a:ext>
            </a:extLst>
          </p:cNvPr>
          <p:cNvCxnSpPr>
            <a:cxnSpLocks/>
          </p:cNvCxnSpPr>
          <p:nvPr/>
        </p:nvCxnSpPr>
        <p:spPr>
          <a:xfrm flipH="1">
            <a:off x="4684295" y="3506462"/>
            <a:ext cx="93258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1037AA-36D1-C24A-BA45-737DF07A779C}"/>
              </a:ext>
            </a:extLst>
          </p:cNvPr>
          <p:cNvCxnSpPr>
            <a:cxnSpLocks/>
          </p:cNvCxnSpPr>
          <p:nvPr/>
        </p:nvCxnSpPr>
        <p:spPr>
          <a:xfrm flipH="1">
            <a:off x="4977841" y="2970313"/>
            <a:ext cx="694216" cy="234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1E8E61-CCC4-9748-A975-F0820F5FD58A}"/>
              </a:ext>
            </a:extLst>
          </p:cNvPr>
          <p:cNvCxnSpPr>
            <a:cxnSpLocks/>
          </p:cNvCxnSpPr>
          <p:nvPr/>
        </p:nvCxnSpPr>
        <p:spPr>
          <a:xfrm flipH="1">
            <a:off x="5373075" y="2428758"/>
            <a:ext cx="378162" cy="2397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8A3626-16B0-9646-9D3E-37DFC2968359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FDB1A-CF0D-6443-BAA9-61723DC5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7" y="979581"/>
            <a:ext cx="5279306" cy="366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2D80CF-B436-A846-80DC-FAC21886C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82" y="2256536"/>
            <a:ext cx="3169087" cy="168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B88C-9DC4-654E-B238-4488C5BBB23A}"/>
              </a:ext>
            </a:extLst>
          </p:cNvPr>
          <p:cNvSpPr txBox="1"/>
          <p:nvPr/>
        </p:nvSpPr>
        <p:spPr>
          <a:xfrm>
            <a:off x="5177481" y="360529"/>
            <a:ext cx="334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velocity and phase velocity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7C4BF8-65BD-7244-8797-5D5CFF9FDB38}"/>
              </a:ext>
            </a:extLst>
          </p:cNvPr>
          <p:cNvGrpSpPr/>
          <p:nvPr/>
        </p:nvGrpSpPr>
        <p:grpSpPr>
          <a:xfrm>
            <a:off x="3559502" y="2255275"/>
            <a:ext cx="910121" cy="1134543"/>
            <a:chOff x="3559502" y="2870135"/>
            <a:chExt cx="910121" cy="11345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/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42BCD23-D3AD-714A-8EB4-58F2CAA05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502" y="2870135"/>
                  <a:ext cx="910121" cy="525913"/>
                </a:xfrm>
                <a:prstGeom prst="rect">
                  <a:avLst/>
                </a:prstGeom>
                <a:blipFill>
                  <a:blip r:embed="rId4"/>
                  <a:stretch>
                    <a:fillRect t="-2381" r="-2740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E6BA3E6-BBB1-1F4C-A316-E6BF3D13C88B}"/>
                </a:ext>
              </a:extLst>
            </p:cNvPr>
            <p:cNvSpPr/>
            <p:nvPr/>
          </p:nvSpPr>
          <p:spPr>
            <a:xfrm>
              <a:off x="3780608" y="3712606"/>
              <a:ext cx="135924" cy="292072"/>
            </a:xfrm>
            <a:custGeom>
              <a:avLst/>
              <a:gdLst>
                <a:gd name="connsiteX0" fmla="*/ 0 w 135924"/>
                <a:gd name="connsiteY0" fmla="*/ 283606 h 283606"/>
                <a:gd name="connsiteX1" fmla="*/ 67962 w 135924"/>
                <a:gd name="connsiteY1" fmla="*/ 0 h 283606"/>
                <a:gd name="connsiteX2" fmla="*/ 135924 w 135924"/>
                <a:gd name="connsiteY2" fmla="*/ 283606 h 283606"/>
                <a:gd name="connsiteX3" fmla="*/ 0 w 135924"/>
                <a:gd name="connsiteY3" fmla="*/ 283606 h 283606"/>
                <a:gd name="connsiteX0" fmla="*/ 0 w 135924"/>
                <a:gd name="connsiteY0" fmla="*/ 300539 h 300539"/>
                <a:gd name="connsiteX1" fmla="*/ 34095 w 135924"/>
                <a:gd name="connsiteY1" fmla="*/ 0 h 300539"/>
                <a:gd name="connsiteX2" fmla="*/ 135924 w 135924"/>
                <a:gd name="connsiteY2" fmla="*/ 300539 h 300539"/>
                <a:gd name="connsiteX3" fmla="*/ 0 w 135924"/>
                <a:gd name="connsiteY3" fmla="*/ 300539 h 300539"/>
                <a:gd name="connsiteX0" fmla="*/ 0 w 135924"/>
                <a:gd name="connsiteY0" fmla="*/ 292072 h 292072"/>
                <a:gd name="connsiteX1" fmla="*/ 228 w 135924"/>
                <a:gd name="connsiteY1" fmla="*/ 0 h 292072"/>
                <a:gd name="connsiteX2" fmla="*/ 135924 w 135924"/>
                <a:gd name="connsiteY2" fmla="*/ 292072 h 292072"/>
                <a:gd name="connsiteX3" fmla="*/ 0 w 135924"/>
                <a:gd name="connsiteY3" fmla="*/ 292072 h 29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24" h="292072">
                  <a:moveTo>
                    <a:pt x="0" y="292072"/>
                  </a:moveTo>
                  <a:lnTo>
                    <a:pt x="228" y="0"/>
                  </a:lnTo>
                  <a:lnTo>
                    <a:pt x="135924" y="292072"/>
                  </a:lnTo>
                  <a:lnTo>
                    <a:pt x="0" y="292072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7D4065B-E23A-B940-A768-AFF471FF7682}"/>
              </a:ext>
            </a:extLst>
          </p:cNvPr>
          <p:cNvGrpSpPr/>
          <p:nvPr/>
        </p:nvGrpSpPr>
        <p:grpSpPr>
          <a:xfrm>
            <a:off x="3829717" y="2294493"/>
            <a:ext cx="4808256" cy="2111406"/>
            <a:chOff x="3829717" y="2909353"/>
            <a:chExt cx="4808256" cy="211140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9ED091-2D92-3F47-965E-C0D1D195C56B}"/>
                </a:ext>
              </a:extLst>
            </p:cNvPr>
            <p:cNvSpPr/>
            <p:nvPr/>
          </p:nvSpPr>
          <p:spPr>
            <a:xfrm rot="20358588">
              <a:off x="3829717" y="3802204"/>
              <a:ext cx="95420" cy="13205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9D6805-98D2-9440-8E65-88ADA4363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570" y="2909353"/>
              <a:ext cx="1962474" cy="883932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219C96-2A20-D542-A360-3B217CC61B79}"/>
                </a:ext>
              </a:extLst>
            </p:cNvPr>
            <p:cNvCxnSpPr>
              <a:cxnSpLocks/>
            </p:cNvCxnSpPr>
            <p:nvPr/>
          </p:nvCxnSpPr>
          <p:spPr>
            <a:xfrm>
              <a:off x="3916532" y="3933159"/>
              <a:ext cx="1894512" cy="255950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3BC459-06EA-0447-B673-32872DED62AF}"/>
                </a:ext>
              </a:extLst>
            </p:cNvPr>
            <p:cNvCxnSpPr/>
            <p:nvPr/>
          </p:nvCxnSpPr>
          <p:spPr>
            <a:xfrm>
              <a:off x="8034291" y="4625266"/>
              <a:ext cx="60368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/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AC2E662-248B-0644-A501-272B32579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686" y="4625266"/>
                  <a:ext cx="455446" cy="395493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28FC4B-EA01-2448-B1AE-2C29924FEBA2}"/>
              </a:ext>
            </a:extLst>
          </p:cNvPr>
          <p:cNvGrpSpPr/>
          <p:nvPr/>
        </p:nvGrpSpPr>
        <p:grpSpPr>
          <a:xfrm>
            <a:off x="1046064" y="1833478"/>
            <a:ext cx="5637733" cy="2400554"/>
            <a:chOff x="1046064" y="2448338"/>
            <a:chExt cx="5637733" cy="24005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/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𝐤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CA9C325-78FC-FF4E-9848-21271137F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4294" y="4260908"/>
                  <a:ext cx="939809" cy="566694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4475C57B-EFA7-5A43-92CC-D51F4FF6C99B}"/>
                </a:ext>
              </a:extLst>
            </p:cNvPr>
            <p:cNvSpPr/>
            <p:nvPr/>
          </p:nvSpPr>
          <p:spPr>
            <a:xfrm>
              <a:off x="1046064" y="4330460"/>
              <a:ext cx="748230" cy="518432"/>
            </a:xfrm>
            <a:custGeom>
              <a:avLst/>
              <a:gdLst>
                <a:gd name="connsiteX0" fmla="*/ 0 w 644609"/>
                <a:gd name="connsiteY0" fmla="*/ 1110406 h 1110406"/>
                <a:gd name="connsiteX1" fmla="*/ 322305 w 644609"/>
                <a:gd name="connsiteY1" fmla="*/ 0 h 1110406"/>
                <a:gd name="connsiteX2" fmla="*/ 644609 w 644609"/>
                <a:gd name="connsiteY2" fmla="*/ 1110406 h 1110406"/>
                <a:gd name="connsiteX3" fmla="*/ 0 w 644609"/>
                <a:gd name="connsiteY3" fmla="*/ 1110406 h 1110406"/>
                <a:gd name="connsiteX0" fmla="*/ 0 w 644609"/>
                <a:gd name="connsiteY0" fmla="*/ 1096118 h 1096118"/>
                <a:gd name="connsiteX1" fmla="*/ 636630 w 644609"/>
                <a:gd name="connsiteY1" fmla="*/ 0 h 1096118"/>
                <a:gd name="connsiteX2" fmla="*/ 644609 w 644609"/>
                <a:gd name="connsiteY2" fmla="*/ 1096118 h 1096118"/>
                <a:gd name="connsiteX3" fmla="*/ 0 w 644609"/>
                <a:gd name="connsiteY3" fmla="*/ 1096118 h 1096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4609" h="1096118">
                  <a:moveTo>
                    <a:pt x="0" y="1096118"/>
                  </a:moveTo>
                  <a:lnTo>
                    <a:pt x="636630" y="0"/>
                  </a:lnTo>
                  <a:cubicBezTo>
                    <a:pt x="639290" y="365373"/>
                    <a:pt x="641949" y="730745"/>
                    <a:pt x="644609" y="1096118"/>
                  </a:cubicBezTo>
                  <a:lnTo>
                    <a:pt x="0" y="1096118"/>
                  </a:lnTo>
                  <a:close/>
                </a:path>
              </a:pathLst>
            </a:cu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3ABD2AC-77A4-9040-A346-D79AE0DF10A8}"/>
                </a:ext>
              </a:extLst>
            </p:cNvPr>
            <p:cNvCxnSpPr/>
            <p:nvPr/>
          </p:nvCxnSpPr>
          <p:spPr>
            <a:xfrm>
              <a:off x="6158753" y="2886301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/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55793B-75FB-AE41-BD19-14DD03CF6A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3781" y="2448338"/>
                  <a:ext cx="466666" cy="394019"/>
                </a:xfrm>
                <a:prstGeom prst="rect">
                  <a:avLst/>
                </a:prstGeom>
                <a:blipFill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43B743-9059-E24F-A03B-DE89C3741E26}"/>
                </a:ext>
              </a:extLst>
            </p:cNvPr>
            <p:cNvCxnSpPr/>
            <p:nvPr/>
          </p:nvCxnSpPr>
          <p:spPr>
            <a:xfrm>
              <a:off x="6324600" y="4330460"/>
              <a:ext cx="33169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/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8EA8609-F1CF-DF4C-A1CA-5B024C235E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131" y="4329295"/>
                  <a:ext cx="466666" cy="39401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/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EC9966-CD15-D34F-B741-E7960E265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403" y="5622655"/>
                <a:ext cx="2935034" cy="764505"/>
              </a:xfrm>
              <a:prstGeom prst="rect">
                <a:avLst/>
              </a:prstGeom>
              <a:blipFill>
                <a:blip r:embed="rId9"/>
                <a:stretch>
                  <a:fillRect l="-3030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615254A-C130-974C-AA52-1A08DDE8048A}"/>
              </a:ext>
            </a:extLst>
          </p:cNvPr>
          <p:cNvSpPr txBox="1"/>
          <p:nvPr/>
        </p:nvSpPr>
        <p:spPr>
          <a:xfrm>
            <a:off x="323557" y="5522318"/>
            <a:ext cx="218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Phonon-gas model for heat flux: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/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flux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energy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velocity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number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Energy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Area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B3C3C-E72D-934F-A798-96648341E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50" y="5055401"/>
                <a:ext cx="4670959" cy="495649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A2BEE10D-D3AA-A448-AFD3-84EFB41CDB85}"/>
              </a:ext>
            </a:extLst>
          </p:cNvPr>
          <p:cNvGrpSpPr/>
          <p:nvPr/>
        </p:nvGrpSpPr>
        <p:grpSpPr>
          <a:xfrm>
            <a:off x="7377626" y="5243782"/>
            <a:ext cx="1660898" cy="1165250"/>
            <a:chOff x="7377626" y="5243782"/>
            <a:chExt cx="1660898" cy="11652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0831D0-0773-AA43-BADD-D29E90B33C13}"/>
                </a:ext>
              </a:extLst>
            </p:cNvPr>
            <p:cNvSpPr/>
            <p:nvPr/>
          </p:nvSpPr>
          <p:spPr>
            <a:xfrm>
              <a:off x="7984938" y="5243782"/>
              <a:ext cx="603970" cy="1165250"/>
            </a:xfrm>
            <a:custGeom>
              <a:avLst/>
              <a:gdLst>
                <a:gd name="connsiteX0" fmla="*/ 0 w 942104"/>
                <a:gd name="connsiteY0" fmla="*/ 0 h 764505"/>
                <a:gd name="connsiteX1" fmla="*/ 942104 w 942104"/>
                <a:gd name="connsiteY1" fmla="*/ 0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764505 h 764505"/>
                <a:gd name="connsiteX4" fmla="*/ 0 w 942104"/>
                <a:gd name="connsiteY4" fmla="*/ 0 h 764505"/>
                <a:gd name="connsiteX0" fmla="*/ 0 w 942104"/>
                <a:gd name="connsiteY0" fmla="*/ 0 h 764505"/>
                <a:gd name="connsiteX1" fmla="*/ 595262 w 942104"/>
                <a:gd name="connsiteY1" fmla="*/ 331076 h 764505"/>
                <a:gd name="connsiteX2" fmla="*/ 942104 w 942104"/>
                <a:gd name="connsiteY2" fmla="*/ 764505 h 764505"/>
                <a:gd name="connsiteX3" fmla="*/ 0 w 942104"/>
                <a:gd name="connsiteY3" fmla="*/ 669912 h 764505"/>
                <a:gd name="connsiteX4" fmla="*/ 0 w 942104"/>
                <a:gd name="connsiteY4" fmla="*/ 0 h 764505"/>
                <a:gd name="connsiteX0" fmla="*/ 0 w 611028"/>
                <a:gd name="connsiteY0" fmla="*/ 0 h 1048285"/>
                <a:gd name="connsiteX1" fmla="*/ 595262 w 611028"/>
                <a:gd name="connsiteY1" fmla="*/ 331076 h 1048285"/>
                <a:gd name="connsiteX2" fmla="*/ 611028 w 611028"/>
                <a:gd name="connsiteY2" fmla="*/ 1048285 h 1048285"/>
                <a:gd name="connsiteX3" fmla="*/ 0 w 611028"/>
                <a:gd name="connsiteY3" fmla="*/ 669912 h 1048285"/>
                <a:gd name="connsiteX4" fmla="*/ 0 w 611028"/>
                <a:gd name="connsiteY4" fmla="*/ 0 h 1048285"/>
                <a:gd name="connsiteX0" fmla="*/ 0 w 595262"/>
                <a:gd name="connsiteY0" fmla="*/ 0 h 1095581"/>
                <a:gd name="connsiteX1" fmla="*/ 595262 w 595262"/>
                <a:gd name="connsiteY1" fmla="*/ 331076 h 1095581"/>
                <a:gd name="connsiteX2" fmla="*/ 547966 w 595262"/>
                <a:gd name="connsiteY2" fmla="*/ 1095581 h 1095581"/>
                <a:gd name="connsiteX3" fmla="*/ 0 w 595262"/>
                <a:gd name="connsiteY3" fmla="*/ 669912 h 1095581"/>
                <a:gd name="connsiteX4" fmla="*/ 0 w 595262"/>
                <a:gd name="connsiteY4" fmla="*/ 0 h 1095581"/>
                <a:gd name="connsiteX0" fmla="*/ 0 w 595262"/>
                <a:gd name="connsiteY0" fmla="*/ 0 h 1217501"/>
                <a:gd name="connsiteX1" fmla="*/ 595262 w 595262"/>
                <a:gd name="connsiteY1" fmla="*/ 331076 h 1217501"/>
                <a:gd name="connsiteX2" fmla="*/ 591509 w 595262"/>
                <a:gd name="connsiteY2" fmla="*/ 1217501 h 1217501"/>
                <a:gd name="connsiteX3" fmla="*/ 0 w 595262"/>
                <a:gd name="connsiteY3" fmla="*/ 669912 h 1217501"/>
                <a:gd name="connsiteX4" fmla="*/ 0 w 595262"/>
                <a:gd name="connsiteY4" fmla="*/ 0 h 1217501"/>
                <a:gd name="connsiteX0" fmla="*/ 0 w 595262"/>
                <a:gd name="connsiteY0" fmla="*/ 0 h 1165250"/>
                <a:gd name="connsiteX1" fmla="*/ 595262 w 595262"/>
                <a:gd name="connsiteY1" fmla="*/ 331076 h 1165250"/>
                <a:gd name="connsiteX2" fmla="*/ 591509 w 595262"/>
                <a:gd name="connsiteY2" fmla="*/ 1165250 h 1165250"/>
                <a:gd name="connsiteX3" fmla="*/ 0 w 595262"/>
                <a:gd name="connsiteY3" fmla="*/ 669912 h 1165250"/>
                <a:gd name="connsiteX4" fmla="*/ 0 w 595262"/>
                <a:gd name="connsiteY4" fmla="*/ 0 h 1165250"/>
                <a:gd name="connsiteX0" fmla="*/ 0 w 603970"/>
                <a:gd name="connsiteY0" fmla="*/ 0 h 1165250"/>
                <a:gd name="connsiteX1" fmla="*/ 603970 w 603970"/>
                <a:gd name="connsiteY1" fmla="*/ 261408 h 1165250"/>
                <a:gd name="connsiteX2" fmla="*/ 591509 w 603970"/>
                <a:gd name="connsiteY2" fmla="*/ 1165250 h 1165250"/>
                <a:gd name="connsiteX3" fmla="*/ 0 w 603970"/>
                <a:gd name="connsiteY3" fmla="*/ 669912 h 1165250"/>
                <a:gd name="connsiteX4" fmla="*/ 0 w 603970"/>
                <a:gd name="connsiteY4" fmla="*/ 0 h 116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970" h="1165250">
                  <a:moveTo>
                    <a:pt x="0" y="0"/>
                  </a:moveTo>
                  <a:lnTo>
                    <a:pt x="603970" y="261408"/>
                  </a:lnTo>
                  <a:lnTo>
                    <a:pt x="591509" y="1165250"/>
                  </a:lnTo>
                  <a:lnTo>
                    <a:pt x="0" y="6699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91DE87B-06A5-3442-90CF-7EAD63E50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19487165">
              <a:off x="7622258" y="6118136"/>
              <a:ext cx="342900" cy="25400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1E1469-5416-8640-8829-865E173C4A47}"/>
                </a:ext>
              </a:extLst>
            </p:cNvPr>
            <p:cNvCxnSpPr/>
            <p:nvPr/>
          </p:nvCxnSpPr>
          <p:spPr>
            <a:xfrm flipV="1">
              <a:off x="7966830" y="5950180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54CCD49-F81A-2243-BE18-195F773B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327987">
              <a:off x="7434108" y="5394032"/>
              <a:ext cx="342900" cy="254000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E192D9-B5F3-F045-A6FB-59341CCB7880}"/>
                </a:ext>
              </a:extLst>
            </p:cNvPr>
            <p:cNvCxnSpPr>
              <a:cxnSpLocks/>
            </p:cNvCxnSpPr>
            <p:nvPr/>
          </p:nvCxnSpPr>
          <p:spPr>
            <a:xfrm rot="2440822" flipV="1">
              <a:off x="7837416" y="5460408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1DBCEC6-3799-5548-BBE7-B3B63645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0657087">
              <a:off x="7377626" y="5810198"/>
              <a:ext cx="342900" cy="254000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3673F9-DE1A-A04B-A473-69EFE30D726D}"/>
                </a:ext>
              </a:extLst>
            </p:cNvPr>
            <p:cNvCxnSpPr>
              <a:cxnSpLocks/>
            </p:cNvCxnSpPr>
            <p:nvPr/>
          </p:nvCxnSpPr>
          <p:spPr>
            <a:xfrm rot="1169922" flipV="1">
              <a:off x="7780934" y="5744494"/>
              <a:ext cx="295042" cy="1846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28F90A6-D6C2-ED47-A466-5A93FC4F3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9908009">
              <a:off x="8695624" y="5485494"/>
              <a:ext cx="342900" cy="254000"/>
            </a:xfrm>
            <a:prstGeom prst="rect">
              <a:avLst/>
            </a:prstGeom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A23AE1-4D37-5B46-9B9C-45D3050A24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6098" y="5681644"/>
              <a:ext cx="251875" cy="641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2269A8-69B1-3E44-8A7D-1D4CA0CED43E}"/>
              </a:ext>
            </a:extLst>
          </p:cNvPr>
          <p:cNvGrpSpPr/>
          <p:nvPr/>
        </p:nvGrpSpPr>
        <p:grpSpPr>
          <a:xfrm>
            <a:off x="3043646" y="5217656"/>
            <a:ext cx="2775856" cy="1030712"/>
            <a:chOff x="3043646" y="5217656"/>
            <a:chExt cx="2775856" cy="10307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0D71893-95E6-7D45-8D0A-917F472DB138}"/>
                </a:ext>
              </a:extLst>
            </p:cNvPr>
            <p:cNvSpPr/>
            <p:nvPr/>
          </p:nvSpPr>
          <p:spPr>
            <a:xfrm>
              <a:off x="3043646" y="5217656"/>
              <a:ext cx="1162594" cy="201974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CCB0F64-5847-184E-9C6C-5FA9BBD2D6C3}"/>
                </a:ext>
              </a:extLst>
            </p:cNvPr>
            <p:cNvSpPr/>
            <p:nvPr/>
          </p:nvSpPr>
          <p:spPr>
            <a:xfrm>
              <a:off x="3126490" y="5697419"/>
              <a:ext cx="237190" cy="550949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671B101-13E6-A644-9B62-C650A4FE575E}"/>
                </a:ext>
              </a:extLst>
            </p:cNvPr>
            <p:cNvSpPr/>
            <p:nvPr/>
          </p:nvSpPr>
          <p:spPr>
            <a:xfrm>
              <a:off x="3716363" y="5828988"/>
              <a:ext cx="761424" cy="309027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168BE5-0DD9-6548-B6AE-2D37CB6B7DB0}"/>
                </a:ext>
              </a:extLst>
            </p:cNvPr>
            <p:cNvSpPr/>
            <p:nvPr/>
          </p:nvSpPr>
          <p:spPr>
            <a:xfrm>
              <a:off x="4356465" y="5217656"/>
              <a:ext cx="656406" cy="201974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7861F1-7097-5D45-8DDF-38DFD487EF9D}"/>
                </a:ext>
              </a:extLst>
            </p:cNvPr>
            <p:cNvSpPr/>
            <p:nvPr/>
          </p:nvSpPr>
          <p:spPr>
            <a:xfrm>
              <a:off x="4493329" y="5830394"/>
              <a:ext cx="311311" cy="309026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10DBB1-A9A1-BA4C-87B9-B066F02C005B}"/>
                </a:ext>
              </a:extLst>
            </p:cNvPr>
            <p:cNvSpPr/>
            <p:nvPr/>
          </p:nvSpPr>
          <p:spPr>
            <a:xfrm>
              <a:off x="5163096" y="5226534"/>
              <a:ext cx="656406" cy="201974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175F3B-8E88-CB44-A864-B58757C01C79}"/>
                </a:ext>
              </a:extLst>
            </p:cNvPr>
            <p:cNvSpPr/>
            <p:nvPr/>
          </p:nvSpPr>
          <p:spPr>
            <a:xfrm>
              <a:off x="4826729" y="5825743"/>
              <a:ext cx="580750" cy="304108"/>
            </a:xfrm>
            <a:prstGeom prst="rect">
              <a:avLst/>
            </a:prstGeom>
            <a:solidFill>
              <a:schemeClr val="accent2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27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AA0DAF3-D026-2044-8627-C66D49D8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37" y="2289621"/>
            <a:ext cx="4693463" cy="2920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E9A4B-1DC3-3E43-9F07-4F8F58F1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50" y="2289621"/>
            <a:ext cx="4593950" cy="2920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C4911B-6412-834B-8C4C-B580B2EFF3A5}"/>
              </a:ext>
            </a:extLst>
          </p:cNvPr>
          <p:cNvSpPr txBox="1"/>
          <p:nvPr/>
        </p:nvSpPr>
        <p:spPr>
          <a:xfrm>
            <a:off x="323557" y="295421"/>
            <a:ext cx="456548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Reading a phonon band structure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27A48F-B50F-7E4F-BE17-87EC24E2A262}"/>
              </a:ext>
            </a:extLst>
          </p:cNvPr>
          <p:cNvSpPr txBox="1"/>
          <p:nvPr/>
        </p:nvSpPr>
        <p:spPr>
          <a:xfrm>
            <a:off x="5090983" y="433920"/>
            <a:ext cx="300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atomic mass and the </a:t>
            </a:r>
          </a:p>
          <a:p>
            <a:r>
              <a:rPr lang="en-US" dirty="0"/>
              <a:t>phonon band gap.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3E8C9-A67E-9A4C-BBBB-0E21047D5F1E}"/>
              </a:ext>
            </a:extLst>
          </p:cNvPr>
          <p:cNvSpPr txBox="1"/>
          <p:nvPr/>
        </p:nvSpPr>
        <p:spPr>
          <a:xfrm>
            <a:off x="1050324" y="184115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D3938-BD19-C045-839F-0494FD0065B8}"/>
              </a:ext>
            </a:extLst>
          </p:cNvPr>
          <p:cNvSpPr txBox="1"/>
          <p:nvPr/>
        </p:nvSpPr>
        <p:spPr>
          <a:xfrm>
            <a:off x="5432871" y="184115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Cubic GaAs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6AB90-8545-3B48-ABA4-91BC677F4594}"/>
              </a:ext>
            </a:extLst>
          </p:cNvPr>
          <p:cNvCxnSpPr/>
          <p:nvPr/>
        </p:nvCxnSpPr>
        <p:spPr>
          <a:xfrm>
            <a:off x="4650377" y="3117670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0392BB-E41B-9548-848D-5009FCDFE751}"/>
              </a:ext>
            </a:extLst>
          </p:cNvPr>
          <p:cNvSpPr txBox="1"/>
          <p:nvPr/>
        </p:nvSpPr>
        <p:spPr>
          <a:xfrm>
            <a:off x="4459349" y="2778251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F92369-B46F-DD47-AEB0-C5D03D162078}"/>
              </a:ext>
            </a:extLst>
          </p:cNvPr>
          <p:cNvSpPr txBox="1"/>
          <p:nvPr/>
        </p:nvSpPr>
        <p:spPr>
          <a:xfrm>
            <a:off x="22228" y="3897087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 </a:t>
            </a:r>
            <a:r>
              <a:rPr lang="en-US" sz="1600" dirty="0" err="1"/>
              <a:t>meV</a:t>
            </a:r>
            <a:endParaRPr lang="en-US" sz="16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C11777-EC44-B34C-BC21-4AB96E3D42DD}"/>
              </a:ext>
            </a:extLst>
          </p:cNvPr>
          <p:cNvCxnSpPr/>
          <p:nvPr/>
        </p:nvCxnSpPr>
        <p:spPr>
          <a:xfrm>
            <a:off x="205991" y="4205159"/>
            <a:ext cx="440606" cy="0"/>
          </a:xfrm>
          <a:prstGeom prst="line">
            <a:avLst/>
          </a:prstGeom>
          <a:ln w="25400">
            <a:solidFill>
              <a:srgbClr val="C00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/>
              <p:nvPr/>
            </p:nvSpPr>
            <p:spPr>
              <a:xfrm>
                <a:off x="6383975" y="6050432"/>
                <a:ext cx="2261388" cy="369332"/>
              </a:xfrm>
              <a:prstGeom prst="rect">
                <a:avLst/>
              </a:prstGeom>
              <a:solidFill>
                <a:srgbClr val="FFFF00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CA0A00-6798-9447-856B-5F84FD049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975" y="6050432"/>
                <a:ext cx="2261388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9820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1474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Resources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18BB-B70D-8F42-8926-8995464BA3DC}"/>
              </a:ext>
            </a:extLst>
          </p:cNvPr>
          <p:cNvSpPr txBox="1"/>
          <p:nvPr/>
        </p:nvSpPr>
        <p:spPr>
          <a:xfrm>
            <a:off x="2173281" y="1234545"/>
            <a:ext cx="42596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https://www.cryst.ehu.es/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space-group 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KVEC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type in space group # (FCC Si, Fd-3m, no. 227)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click Brillouin zone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86691E9-8EA5-C84A-A7EE-C2D2AE7A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94" y="365020"/>
            <a:ext cx="4992048" cy="78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EE893-0F25-2348-8A93-0C6212B1EBAF}"/>
              </a:ext>
            </a:extLst>
          </p:cNvPr>
          <p:cNvSpPr txBox="1"/>
          <p:nvPr/>
        </p:nvSpPr>
        <p:spPr>
          <a:xfrm>
            <a:off x="2173281" y="3245635"/>
            <a:ext cx="429175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Phonon simulation software and databases: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http://www.shengbte.org/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57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/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thermal conductivity,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Overview of heat conduction mechanisms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electrons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bipolar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atomic vibrations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temperature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reciprocal space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First Brillouin Zone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Band structures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blipFill>
                <a:blip r:embed="rId2"/>
                <a:stretch>
                  <a:fillRect l="-1613" t="-1250" b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C2089B45-58B4-3F43-B4FD-5499E15F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44" y="457673"/>
            <a:ext cx="2037278" cy="1073209"/>
          </a:xfrm>
          <a:prstGeom prst="rect">
            <a:avLst/>
          </a:prstGeom>
        </p:spPr>
      </p:pic>
      <p:pic>
        <p:nvPicPr>
          <p:cNvPr id="4" name="Picture 3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0C882009-2A37-F346-9BC3-9D563B77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36" y="2049051"/>
            <a:ext cx="1895586" cy="13775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C5CB7-7365-E147-A0E2-58E00A52A6A3}"/>
              </a:ext>
            </a:extLst>
          </p:cNvPr>
          <p:cNvGrpSpPr/>
          <p:nvPr/>
        </p:nvGrpSpPr>
        <p:grpSpPr>
          <a:xfrm>
            <a:off x="6851536" y="3426624"/>
            <a:ext cx="2037278" cy="2102736"/>
            <a:chOff x="481876" y="2621190"/>
            <a:chExt cx="3858240" cy="39822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A7A3C7-B112-6C42-8409-81818270A94F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F8DF437-364C-004D-AA98-4E9BE6929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BAC22D-1FC8-384C-9815-BB4F64674729}"/>
                  </a:ext>
                </a:extLst>
              </p:cNvPr>
              <p:cNvSpPr txBox="1"/>
              <p:nvPr/>
            </p:nvSpPr>
            <p:spPr>
              <a:xfrm>
                <a:off x="7436849" y="2664626"/>
                <a:ext cx="1274627" cy="524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600K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387434D-06BB-874F-ABD2-C6F0544658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8D88E72-7CDE-0C48-A980-60D87F673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/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6DD21-113E-6A4A-8533-479349F7315B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B533543D-310B-9C44-BFAA-57D53696BD0D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AECD40A-6A8C-E44E-98DE-22D5381721D0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D0444BF-1CE9-1C4B-B491-8286E964CF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29" b="5734"/>
          <a:stretch/>
        </p:blipFill>
        <p:spPr>
          <a:xfrm>
            <a:off x="7434585" y="5458136"/>
            <a:ext cx="1454229" cy="13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CC0E7-20AC-574D-984C-4818008B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0"/>
            <a:ext cx="880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73556F-7101-A840-8E38-0F616ACDCC70}"/>
              </a:ext>
            </a:extLst>
          </p:cNvPr>
          <p:cNvSpPr txBox="1"/>
          <p:nvPr/>
        </p:nvSpPr>
        <p:spPr>
          <a:xfrm>
            <a:off x="285750" y="373932"/>
            <a:ext cx="184031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Fourier’s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/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vector notation: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blipFill>
                <a:blip r:embed="rId2"/>
                <a:stretch>
                  <a:fillRect l="-18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/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Einstein 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blipFill>
                <a:blip r:embed="rId3"/>
                <a:stretch>
                  <a:fillRect l="-1538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/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heat flux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thermal conductivity (3x3 matrix)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mK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 : </a:t>
                </a:r>
                <a:r>
                  <a:rPr lang="en-US" dirty="0"/>
                  <a:t>gradient of temperature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blipFill>
                <a:blip r:embed="rId4"/>
                <a:stretch>
                  <a:fillRect l="-551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/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598B50-8125-D840-8792-631F010486DF}"/>
              </a:ext>
            </a:extLst>
          </p:cNvPr>
          <p:cNvSpPr txBox="1"/>
          <p:nvPr/>
        </p:nvSpPr>
        <p:spPr>
          <a:xfrm>
            <a:off x="285750" y="4702556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be explicit:</a:t>
            </a:r>
          </a:p>
        </p:txBody>
      </p:sp>
      <p:pic>
        <p:nvPicPr>
          <p:cNvPr id="11" name="Picture 10" descr="A flat screen television&#10;&#10;Description automatically generated">
            <a:extLst>
              <a:ext uri="{FF2B5EF4-FFF2-40B4-BE49-F238E27FC236}">
                <a16:creationId xmlns:a16="http://schemas.microsoft.com/office/drawing/2014/main" id="{A369D90F-3453-314F-909D-02BC39E9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22" y="1213552"/>
            <a:ext cx="6107756" cy="32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/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cubic material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 is isotropic, even though elastic properties, speed of sound, and phonon dispersion is not!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blipFill>
                <a:blip r:embed="rId2"/>
                <a:stretch>
                  <a:fillRect l="-1051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/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4497D6-BA27-9642-866E-292892E6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56" y="1939986"/>
            <a:ext cx="3791851" cy="4363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F19916-5422-A244-8F70-20054E647DD9}"/>
              </a:ext>
            </a:extLst>
          </p:cNvPr>
          <p:cNvSpPr txBox="1"/>
          <p:nvPr/>
        </p:nvSpPr>
        <p:spPr>
          <a:xfrm>
            <a:off x="5832890" y="1854456"/>
            <a:ext cx="328078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Young’s Modulus contour of Si from </a:t>
            </a:r>
            <a:r>
              <a:rPr lang="en-US" dirty="0">
                <a:hlinkClick r:id="rId5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/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Why?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the result of an integration over the first Brillouin zone (FBZ)</a:t>
                </a:r>
              </a:p>
              <a:p>
                <a:endParaRPr lang="en-US" dirty="0"/>
              </a:p>
              <a:p>
                <a:r>
                  <a:rPr lang="en-US" dirty="0"/>
                  <a:t>This will make more sense after we cover reciprocal space.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blipFill>
                <a:blip r:embed="rId6"/>
                <a:stretch>
                  <a:fillRect l="-968" t="-1242" r="-1290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22923F7-3DED-E041-A2CE-AC5EF76DE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983" y="4888910"/>
            <a:ext cx="1791078" cy="17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2C129-149C-E945-A571-1A9C15CE6CB5}"/>
              </a:ext>
            </a:extLst>
          </p:cNvPr>
          <p:cNvSpPr txBox="1"/>
          <p:nvPr/>
        </p:nvSpPr>
        <p:spPr>
          <a:xfrm>
            <a:off x="339634" y="311726"/>
            <a:ext cx="33164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Einstein (index)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/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9700E3-2407-1547-BD8F-54E100C96EBA}"/>
              </a:ext>
            </a:extLst>
          </p:cNvPr>
          <p:cNvSpPr txBox="1"/>
          <p:nvPr/>
        </p:nvSpPr>
        <p:spPr>
          <a:xfrm>
            <a:off x="969484" y="1110559"/>
            <a:ext cx="743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sum over repeated indices in a term, sometimes called a ‘dummy’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/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/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→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/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worry about Einstein notation?</a:t>
                </a:r>
              </a:p>
              <a:p>
                <a:endParaRPr lang="en-US" dirty="0"/>
              </a:p>
              <a:p>
                <a:r>
                  <a:rPr lang="en-US" dirty="0"/>
                  <a:t>Einstein notation makes tensor math much cleaner and is really the best (only?) way to do tensor math in dimensions higher than 3 (tensors rank 4 and up). </a:t>
                </a:r>
              </a:p>
              <a:p>
                <a:endParaRPr lang="en-US" dirty="0"/>
              </a:p>
              <a:p>
                <a:r>
                  <a:rPr lang="en-US" b="1" dirty="0"/>
                  <a:t>Elastic properties (involves 4</a:t>
                </a:r>
                <a:r>
                  <a:rPr lang="en-US" b="1" baseline="30000" dirty="0"/>
                  <a:t>th</a:t>
                </a:r>
                <a:r>
                  <a:rPr lang="en-US" b="1" dirty="0"/>
                  <a:t> rank tensors)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Thermal properties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blipFill>
                <a:blip r:embed="rId5"/>
                <a:stretch>
                  <a:fillRect l="-631" t="-714" r="-631" b="-428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D35A46-7880-CF42-B439-59611EFA64B8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911E25AF-BDB0-5749-999E-763B67AB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/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Electrons </a:t>
                </a:r>
                <a:r>
                  <a:rPr lang="en-US" dirty="0"/>
                  <a:t>(Wiedemann-Franz Law)</a:t>
                </a:r>
                <a:endParaRPr lang="en-US" b="1" dirty="0"/>
              </a:p>
              <a:p>
                <a:endParaRPr lang="en-US" sz="500" b="1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blipFill>
                <a:blip r:embed="rId4"/>
                <a:stretch>
                  <a:fillRect l="-1866" t="-1724" r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/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A8EC3-FA48-9747-8CE7-8F338D5F0A20}"/>
              </a:ext>
            </a:extLst>
          </p:cNvPr>
          <p:cNvCxnSpPr>
            <a:cxnSpLocks/>
          </p:cNvCxnSpPr>
          <p:nvPr/>
        </p:nvCxnSpPr>
        <p:spPr>
          <a:xfrm>
            <a:off x="6034908" y="3729696"/>
            <a:ext cx="1398352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/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electrical conductivity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Lorenz number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/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Band modeling for better estimation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in semiconductors, and a simple formula for it:</a:t>
                </a:r>
              </a:p>
              <a:p>
                <a:endParaRPr lang="en-US" sz="1400" dirty="0"/>
              </a:p>
              <a:p>
                <a:r>
                  <a:rPr lang="en-US" sz="1400" dirty="0">
                    <a:hlinkClick r:id="rId7"/>
                  </a:rPr>
                  <a:t>Kim, H.-S., </a:t>
                </a:r>
                <a:r>
                  <a:rPr lang="en-US" sz="1400" i="1" dirty="0">
                    <a:hlinkClick r:id="rId7"/>
                  </a:rPr>
                  <a:t>et al</a:t>
                </a:r>
                <a:r>
                  <a:rPr lang="en-US" sz="1400" dirty="0">
                    <a:hlinkClick r:id="rId7"/>
                  </a:rPr>
                  <a:t>. Characterization of Lorenz number with </a:t>
                </a:r>
                <a:r>
                  <a:rPr lang="en-US" sz="1400" dirty="0" err="1">
                    <a:hlinkClick r:id="rId7"/>
                  </a:rPr>
                  <a:t>Seebeck</a:t>
                </a:r>
                <a:r>
                  <a:rPr lang="en-US" sz="1400" dirty="0">
                    <a:hlinkClick r:id="rId7"/>
                  </a:rPr>
                  <a:t> coefficient measurement. </a:t>
                </a:r>
                <a:r>
                  <a:rPr lang="en-US" sz="1400" i="1" dirty="0">
                    <a:hlinkClick r:id="rId7"/>
                  </a:rPr>
                  <a:t>APL Mater.</a:t>
                </a:r>
                <a:r>
                  <a:rPr lang="en-US" sz="1400" dirty="0">
                    <a:hlinkClick r:id="rId7"/>
                  </a:rPr>
                  <a:t> </a:t>
                </a:r>
                <a:r>
                  <a:rPr lang="en-US" sz="1400" b="1" dirty="0">
                    <a:hlinkClick r:id="rId7"/>
                  </a:rPr>
                  <a:t>3</a:t>
                </a:r>
                <a:r>
                  <a:rPr lang="en-US" sz="1400" dirty="0">
                    <a:hlinkClick r:id="rId7"/>
                  </a:rPr>
                  <a:t>, 041506 (2015).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blipFill>
                <a:blip r:embed="rId8"/>
                <a:stretch>
                  <a:fillRect l="-282" t="-901" b="-18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/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For metals and degenerate semiconductors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WΩ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blipFill>
                <a:blip r:embed="rId9"/>
                <a:stretch>
                  <a:fillRect l="-1146" t="-1724"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1CADF8-FA6D-104B-8094-50D821F6B9B7}"/>
              </a:ext>
            </a:extLst>
          </p:cNvPr>
          <p:cNvSpPr txBox="1"/>
          <p:nvPr/>
        </p:nvSpPr>
        <p:spPr>
          <a:xfrm>
            <a:off x="919205" y="6310010"/>
            <a:ext cx="2220160" cy="3693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(worth remembering)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4162AE-7CB4-D742-BF1C-80A083503DBE}"/>
              </a:ext>
            </a:extLst>
          </p:cNvPr>
          <p:cNvSpPr txBox="1"/>
          <p:nvPr/>
        </p:nvSpPr>
        <p:spPr>
          <a:xfrm>
            <a:off x="154715" y="63100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4D25E-E89F-CF40-83DE-7A32FCB55039}"/>
              </a:ext>
            </a:extLst>
          </p:cNvPr>
          <p:cNvSpPr txBox="1"/>
          <p:nvPr/>
        </p:nvSpPr>
        <p:spPr>
          <a:xfrm>
            <a:off x="136228" y="3943345"/>
            <a:ext cx="42724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electronic band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in semiconductors, but typically no more than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value held for doped, metallic like conducting polymer </a:t>
            </a:r>
            <a:r>
              <a:rPr lang="en-US" dirty="0">
                <a:hlinkClick r:id="rId10"/>
              </a:rPr>
              <a:t>PEDOT:PSS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Weird things happening in VO</a:t>
            </a:r>
            <a:r>
              <a:rPr lang="en-US" baseline="-25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FD5C4-D29B-7E44-AE32-530FAA505393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4D5D7FC6-C0A6-A046-AF31-F665600D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/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Bipolar conduction: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intrinsic regime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Occurs when electronic conduction is happening in both conduction and valence bands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blipFill>
                <a:blip r:embed="rId4"/>
                <a:stretch>
                  <a:fillRect l="-993" t="-400" r="-331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1FC25AF-15FE-9E4D-917E-77A4D506CA9C}"/>
              </a:ext>
            </a:extLst>
          </p:cNvPr>
          <p:cNvGrpSpPr/>
          <p:nvPr/>
        </p:nvGrpSpPr>
        <p:grpSpPr>
          <a:xfrm>
            <a:off x="4670006" y="3301410"/>
            <a:ext cx="3591487" cy="1903735"/>
            <a:chOff x="4670006" y="3301410"/>
            <a:chExt cx="3591487" cy="190373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0A054-5AAB-F24B-81BC-AE1DE526634A}"/>
                </a:ext>
              </a:extLst>
            </p:cNvPr>
            <p:cNvSpPr/>
            <p:nvPr/>
          </p:nvSpPr>
          <p:spPr>
            <a:xfrm>
              <a:off x="5084251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00DA20-C13D-1C47-AB03-76EF7D8051EA}"/>
                </a:ext>
              </a:extLst>
            </p:cNvPr>
            <p:cNvSpPr/>
            <p:nvPr/>
          </p:nvSpPr>
          <p:spPr>
            <a:xfrm rot="10800000">
              <a:off x="4825547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6123F7D-58A7-5841-9F2A-6438AEC6504E}"/>
                </a:ext>
              </a:extLst>
            </p:cNvPr>
            <p:cNvSpPr/>
            <p:nvPr/>
          </p:nvSpPr>
          <p:spPr>
            <a:xfrm>
              <a:off x="7269227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42B636-96FF-E547-ACE2-8FB3BAD2A5C5}"/>
                </a:ext>
              </a:extLst>
            </p:cNvPr>
            <p:cNvSpPr/>
            <p:nvPr/>
          </p:nvSpPr>
          <p:spPr>
            <a:xfrm rot="10800000">
              <a:off x="7029573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C6F4DD-5A3E-104C-A4C9-99D7E870D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450" y="3851659"/>
              <a:ext cx="0" cy="4339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/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60E5FA-62C7-1B4A-A5D0-C975962A9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9577" y="3586058"/>
              <a:ext cx="102569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E5C68-346E-6D46-B0A7-2917162EB85A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3880154"/>
              <a:ext cx="0" cy="405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/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F5B1B-78AC-9C4C-84AE-47108AAE76CB}"/>
                </a:ext>
              </a:extLst>
            </p:cNvPr>
            <p:cNvSpPr txBox="1"/>
            <p:nvPr/>
          </p:nvSpPr>
          <p:spPr>
            <a:xfrm>
              <a:off x="4722364" y="4835813"/>
              <a:ext cx="1327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Absorb heat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3D7A0E-787A-3A40-BD4C-901EA28797BC}"/>
                </a:ext>
              </a:extLst>
            </p:cNvPr>
            <p:cNvSpPr txBox="1"/>
            <p:nvPr/>
          </p:nvSpPr>
          <p:spPr>
            <a:xfrm>
              <a:off x="6880730" y="4835813"/>
              <a:ext cx="1380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 heat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0B2BD-233C-DD4D-B2E2-E58E89B57989}"/>
              </a:ext>
            </a:extLst>
          </p:cNvPr>
          <p:cNvSpPr txBox="1"/>
          <p:nvPr/>
        </p:nvSpPr>
        <p:spPr>
          <a:xfrm>
            <a:off x="4187415" y="5675704"/>
            <a:ext cx="466480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Paper discussing bipolar thermal conductivity, lots of good references:</a:t>
            </a:r>
          </a:p>
          <a:p>
            <a:endParaRPr lang="en-US" sz="1400" dirty="0"/>
          </a:p>
          <a:p>
            <a:r>
              <a:rPr lang="en-US" sz="1400" dirty="0" err="1">
                <a:hlinkClick r:id="rId7"/>
              </a:rPr>
              <a:t>Bahk</a:t>
            </a:r>
            <a:r>
              <a:rPr lang="en-US" sz="1400" dirty="0">
                <a:hlinkClick r:id="rId7"/>
              </a:rPr>
              <a:t>, J. H. &amp; </a:t>
            </a:r>
            <a:r>
              <a:rPr lang="en-US" sz="1400" dirty="0" err="1">
                <a:hlinkClick r:id="rId7"/>
              </a:rPr>
              <a:t>Shakouri</a:t>
            </a:r>
            <a:r>
              <a:rPr lang="en-US" sz="1400" dirty="0">
                <a:hlinkClick r:id="rId7"/>
              </a:rPr>
              <a:t>, A. </a:t>
            </a:r>
            <a:r>
              <a:rPr lang="en-US" sz="1400" i="1" dirty="0">
                <a:hlinkClick r:id="rId7"/>
              </a:rPr>
              <a:t>Appl. Phys. Lett.</a:t>
            </a:r>
            <a:r>
              <a:rPr lang="en-US" sz="1400" dirty="0">
                <a:hlinkClick r:id="rId7"/>
              </a:rPr>
              <a:t> </a:t>
            </a:r>
            <a:r>
              <a:rPr lang="en-US" sz="1400" b="1" dirty="0">
                <a:hlinkClick r:id="rId7"/>
              </a:rPr>
              <a:t>105</a:t>
            </a:r>
            <a:r>
              <a:rPr lang="en-US" sz="1400" dirty="0">
                <a:hlinkClick r:id="rId7"/>
              </a:rPr>
              <a:t>, 6–11 (2014).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/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</a:rPr>
                  <a:t>At 300 K</a:t>
                </a:r>
                <a:endParaRPr lang="en-US" sz="22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blipFill>
                <a:blip r:embed="rId8"/>
                <a:stretch>
                  <a:fillRect l="-662" t="-10909" r="-662" b="-163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2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7488</TotalTime>
  <Words>1797</Words>
  <Application>Microsoft Macintosh PowerPoint</Application>
  <PresentationFormat>On-screen Show (4:3)</PresentationFormat>
  <Paragraphs>307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99</cp:revision>
  <dcterms:created xsi:type="dcterms:W3CDTF">2020-01-28T21:16:44Z</dcterms:created>
  <dcterms:modified xsi:type="dcterms:W3CDTF">2020-02-19T16:03:56Z</dcterms:modified>
</cp:coreProperties>
</file>